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72" r:id="rId1"/>
  </p:sldMasterIdLst>
  <p:notesMasterIdLst>
    <p:notesMasterId r:id="rId19"/>
  </p:notesMasterIdLst>
  <p:sldIdLst>
    <p:sldId id="401" r:id="rId2"/>
    <p:sldId id="413" r:id="rId3"/>
    <p:sldId id="420" r:id="rId4"/>
    <p:sldId id="422" r:id="rId5"/>
    <p:sldId id="403" r:id="rId6"/>
    <p:sldId id="397" r:id="rId7"/>
    <p:sldId id="425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11" r:id="rId16"/>
    <p:sldId id="426" r:id="rId17"/>
    <p:sldId id="399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8CDCE0-0B6F-4631-9094-5178E90A614D}">
          <p14:sldIdLst>
            <p14:sldId id="401"/>
            <p14:sldId id="413"/>
            <p14:sldId id="420"/>
            <p14:sldId id="422"/>
            <p14:sldId id="403"/>
            <p14:sldId id="397"/>
            <p14:sldId id="425"/>
            <p14:sldId id="427"/>
            <p14:sldId id="428"/>
            <p14:sldId id="429"/>
            <p14:sldId id="430"/>
            <p14:sldId id="431"/>
            <p14:sldId id="432"/>
            <p14:sldId id="433"/>
            <p14:sldId id="411"/>
            <p14:sldId id="426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AB0C8"/>
    <a:srgbClr val="FFFFFF"/>
    <a:srgbClr val="002776"/>
    <a:srgbClr val="0039AC"/>
    <a:srgbClr val="0062AC"/>
    <a:srgbClr val="000099"/>
    <a:srgbClr val="A50021"/>
    <a:srgbClr val="958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101" autoAdjust="0"/>
  </p:normalViewPr>
  <p:slideViewPr>
    <p:cSldViewPr>
      <p:cViewPr varScale="1">
        <p:scale>
          <a:sx n="117" d="100"/>
          <a:sy n="117" d="100"/>
        </p:scale>
        <p:origin x="9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Analytics\Strategy\&#1055;&#1088;&#1077;&#1079;&#1077;&#1085;&#1090;&#1072;&#1094;&#1080;&#1103;%20&#1089;&#1090;&#1088;&#1072;&#1090;&#1077;&#1075;&#1080;&#1103;\&#1040;&#1055;%20&#1059;&#1082;&#1088;&#1072;&#1111;&#1085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herasimov\Documents\&#1056;&#1072;&#1073;&#1086;&#1090;&#1072;\MARK%20PLAN\&#1043;&#1088;&#1072;&#1092;&#1080;&#1082;&#1080;%20-%20&#1089;&#1090;&#1088;&#1072;&#1090;&#1077;&#1075;&#1080;&#1103;\Mai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herasimov\Documents\&#1056;&#1072;&#1073;&#1086;&#1090;&#1072;\MARK%20PLAN\&#1043;&#1088;&#1072;&#1092;&#1080;&#1082;&#1080;%20-%20&#1089;&#1090;&#1088;&#1072;&#1090;&#1077;&#1075;&#1080;&#1103;\Ma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.herasimov\Documents\&#1056;&#1072;&#1073;&#1086;&#1090;&#1072;\MARK%20PLAN\MAI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herasimov\Documents\&#1056;&#1072;&#1073;&#1086;&#1090;&#1072;\MARK%20PLAN\MAI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herasimov\Documents\&#1056;&#1072;&#1073;&#1086;&#1090;&#1072;\MARK%20PLAN\&#1043;&#1088;&#1072;&#1092;&#1080;&#1082;&#1080;%20-%20&#1089;&#1090;&#1088;&#1072;&#1090;&#1077;&#1075;&#1080;&#1103;\Mai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herasimov\Documents\&#1056;&#1072;&#1073;&#1086;&#1090;&#1072;\MARK%20PLAN\&#1043;&#1088;&#1072;&#1092;&#1080;&#1082;&#1080;%20-%20&#1089;&#1090;&#1088;&#1072;&#1090;&#1077;&#1075;&#1080;&#1103;\Mai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.herasimov\Documents\&#1056;&#1072;&#1073;&#1086;&#1090;&#1072;\MARK%20PLAN\&#1043;&#1088;&#1072;&#1092;&#1080;&#1082;&#1080;%20-%20&#1089;&#1090;&#1088;&#1072;&#1090;&#1077;&#1075;&#1080;&#1103;\Mai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herasimov\Documents\&#1056;&#1072;&#1073;&#1086;&#1090;&#1072;\MARK%20PLAN\&#1043;&#1088;&#1072;&#1092;&#1080;&#1082;&#1080;%20-%20&#1089;&#1090;&#1088;&#1072;&#1090;&#1077;&#1075;&#1080;&#1103;\Mai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herasimov\Documents\&#1056;&#1072;&#1073;&#1086;&#1090;&#1072;\MARK%20PLAN\&#1043;&#1088;&#1072;&#1092;&#1080;&#1082;&#1080;%20-%20&#1089;&#1090;&#1088;&#1072;&#1090;&#1077;&#1075;&#1080;&#1103;\Ma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2298656158384"/>
          <c:y val="5.5125018160375336E-2"/>
          <c:w val="0.69836968228020013"/>
          <c:h val="0.65807912368711163"/>
        </c:manualLayout>
      </c:layout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1.6343138744221164E-2"/>
                  <c:y val="-2.193239212737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03-4CC8-8572-29540988B178}"/>
                </c:ext>
              </c:extLst>
            </c:dLbl>
            <c:dLbl>
              <c:idx val="2"/>
              <c:layout>
                <c:manualLayout>
                  <c:x val="-2.460258052752546E-2"/>
                  <c:y val="-3.6323664670121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03-4CC8-8572-29540988B178}"/>
                </c:ext>
              </c:extLst>
            </c:dLbl>
            <c:dLbl>
              <c:idx val="3"/>
              <c:layout>
                <c:manualLayout>
                  <c:x val="-3.7451477157677042E-2"/>
                  <c:y val="2.404693003118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03-4CC8-8572-29540988B178}"/>
                </c:ext>
              </c:extLst>
            </c:dLbl>
            <c:dLbl>
              <c:idx val="4"/>
              <c:layout>
                <c:manualLayout>
                  <c:x val="-5.4433872182796161E-2"/>
                  <c:y val="8.4904771518944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03-4CC8-8572-29540988B178}"/>
                </c:ext>
              </c:extLst>
            </c:dLbl>
            <c:dLbl>
              <c:idx val="5"/>
              <c:layout>
                <c:manualLayout>
                  <c:x val="-6.6733123167647915E-2"/>
                  <c:y val="-2.9978239899499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03-4CC8-8572-29540988B178}"/>
                </c:ext>
              </c:extLst>
            </c:dLbl>
            <c:dLbl>
              <c:idx val="6"/>
              <c:layout>
                <c:manualLayout>
                  <c:x val="-1.7137620137519374E-2"/>
                  <c:y val="-4.503578078381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03-4CC8-8572-29540988B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'12m 15'!$A$3:$A$9</c:f>
              <c:strCache>
                <c:ptCount val="7"/>
                <c:pt idx="0">
                  <c:v>Бориспіль</c:v>
                </c:pt>
                <c:pt idx="1">
                  <c:v>Одеса</c:v>
                </c:pt>
                <c:pt idx="2">
                  <c:v>Київ (Жуляни)</c:v>
                </c:pt>
                <c:pt idx="3">
                  <c:v>Львів</c:v>
                </c:pt>
                <c:pt idx="4">
                  <c:v>Харків</c:v>
                </c:pt>
                <c:pt idx="5">
                  <c:v>Дніпропетровськ</c:v>
                </c:pt>
                <c:pt idx="6">
                  <c:v>Інші</c:v>
                </c:pt>
              </c:strCache>
            </c:strRef>
          </c:cat>
          <c:val>
            <c:numRef>
              <c:f>'12m 15'!$B$3:$B$9</c:f>
              <c:numCache>
                <c:formatCode>0.0%</c:formatCode>
                <c:ptCount val="7"/>
                <c:pt idx="0" formatCode="0%">
                  <c:v>0.68</c:v>
                </c:pt>
                <c:pt idx="1">
                  <c:v>8.8999999999999996E-2</c:v>
                </c:pt>
                <c:pt idx="2">
                  <c:v>8.7999999999999995E-2</c:v>
                </c:pt>
                <c:pt idx="3">
                  <c:v>5.2999999999999999E-2</c:v>
                </c:pt>
                <c:pt idx="4">
                  <c:v>3.5000000000000003E-2</c:v>
                </c:pt>
                <c:pt idx="5">
                  <c:v>3.2000000000000001E-2</c:v>
                </c:pt>
                <c:pt idx="6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03-4CC8-8572-29540988B1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730130892485871"/>
          <c:y val="0.71096881329424944"/>
          <c:w val="0.81761833719155919"/>
          <c:h val="0.275193514823139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4743589743649"/>
          <c:y val="0.12575892857142881"/>
          <c:w val="0.81680213675213653"/>
          <c:h val="0.8022156746031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304-44D1-ACFC-4AA96B20B3A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304-44D1-ACFC-4AA96B20B3A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304-44D1-ACFC-4AA96B20B3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304-44D1-ACFC-4AA96B20B3A2}"/>
              </c:ext>
            </c:extLst>
          </c:dPt>
          <c:dLbls>
            <c:dLbl>
              <c:idx val="3"/>
              <c:layout>
                <c:manualLayout>
                  <c:x val="1.175969480351124E-2"/>
                  <c:y val="7.008710317460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04-44D1-ACFC-4AA96B20B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Новое!$C$54:$E$54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Новое!$C$55:$E$55</c:f>
              <c:numCache>
                <c:formatCode>#,##0</c:formatCode>
                <c:ptCount val="2"/>
                <c:pt idx="0">
                  <c:v>35714</c:v>
                </c:pt>
                <c:pt idx="1">
                  <c:v>17446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04-44D1-ACFC-4AA96B20B3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885632"/>
        <c:axId val="124891520"/>
      </c:barChart>
      <c:catAx>
        <c:axId val="12488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24891520"/>
        <c:crosses val="autoZero"/>
        <c:auto val="1"/>
        <c:lblAlgn val="ctr"/>
        <c:lblOffset val="100"/>
        <c:noMultiLvlLbl val="0"/>
      </c:catAx>
      <c:valAx>
        <c:axId val="12489152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2488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1500"/>
            </a:pPr>
            <a:r>
              <a:rPr lang="uk-UA" sz="1500" b="1" i="0" u="none" strike="noStrike" baseline="0" dirty="0" smtClean="0">
                <a:effectLst/>
              </a:rPr>
              <a:t>Податки, платежі та збори до бюджету</a:t>
            </a:r>
            <a:r>
              <a:rPr lang="uk-UA" sz="1500" dirty="0" smtClean="0"/>
              <a:t>, млн. грн.</a:t>
            </a:r>
            <a:endParaRPr lang="uk-UA" sz="1500" dirty="0"/>
          </a:p>
        </c:rich>
      </c:tx>
      <c:layout>
        <c:manualLayout>
          <c:xMode val="edge"/>
          <c:yMode val="edge"/>
          <c:x val="0.15733369348866455"/>
          <c:y val="1.316698938213214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EE-4680-85F4-62AD0EF7A4A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EEE-4680-85F4-62AD0EF7A4A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EEE-4680-85F4-62AD0EF7A4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Новое!$C$49:$E$49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Новое!$C$50:$E$50</c:f>
              <c:numCache>
                <c:formatCode>0</c:formatCode>
                <c:ptCount val="2"/>
                <c:pt idx="0">
                  <c:v>231.52699999999999</c:v>
                </c:pt>
                <c:pt idx="1">
                  <c:v>471.72399999999999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EE-4680-85F4-62AD0EF7A4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40907264"/>
        <c:axId val="140908800"/>
      </c:barChart>
      <c:catAx>
        <c:axId val="1409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40908800"/>
        <c:crosses val="autoZero"/>
        <c:auto val="1"/>
        <c:lblAlgn val="ctr"/>
        <c:lblOffset val="100"/>
        <c:noMultiLvlLbl val="0"/>
      </c:catAx>
      <c:valAx>
        <c:axId val="140908800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4090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uk-UA" sz="1200" b="0" noProof="0" smtClean="0"/>
              <a:t>Динаміка</a:t>
            </a:r>
            <a:r>
              <a:rPr lang="uk-UA" sz="1200" b="0" baseline="0" noProof="0" smtClean="0"/>
              <a:t> пасажиропотоку  2012-2014, тис. пас. </a:t>
            </a:r>
            <a:endParaRPr lang="uk-UA" sz="1200" b="0" noProof="0"/>
          </a:p>
        </c:rich>
      </c:tx>
      <c:layout>
        <c:manualLayout>
          <c:xMode val="edge"/>
          <c:yMode val="edge"/>
          <c:x val="0.2117117939276589"/>
          <c:y val="6.33739808391015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358286578831237E-2"/>
          <c:y val="0.16664003933549884"/>
          <c:w val="0.87684826064102483"/>
          <c:h val="0.71731002675864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PowerPoint]Лист1'!$C$49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337398083910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31-4405-9741-7AC0F3B881F6}"/>
                </c:ext>
              </c:extLst>
            </c:dLbl>
            <c:dLbl>
              <c:idx val="2"/>
              <c:layout>
                <c:manualLayout>
                  <c:x val="1.0529509988110797E-2"/>
                  <c:y val="-6.337398083910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31-4405-9741-7AC0F3B881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5715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numRef>
              <c:f>'[Диаграмма в Microsoft PowerPoint]Лист1'!$E$39:$G$39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'[Диаграмма в Microsoft PowerPoint]Лист1'!$E$49:$G$49</c:f>
              <c:numCache>
                <c:formatCode>#,##0</c:formatCode>
                <c:ptCount val="3"/>
                <c:pt idx="0">
                  <c:v>8478</c:v>
                </c:pt>
                <c:pt idx="1">
                  <c:v>7927</c:v>
                </c:pt>
                <c:pt idx="2">
                  <c:v>6890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31-4405-9741-7AC0F3B88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64672"/>
        <c:axId val="104370560"/>
      </c:barChart>
      <c:catAx>
        <c:axId val="1043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370560"/>
        <c:crosses val="autoZero"/>
        <c:auto val="1"/>
        <c:lblAlgn val="ctr"/>
        <c:lblOffset val="100"/>
        <c:noMultiLvlLbl val="0"/>
      </c:catAx>
      <c:valAx>
        <c:axId val="104370560"/>
        <c:scaling>
          <c:orientation val="minMax"/>
          <c:max val="10000"/>
        </c:scaling>
        <c:delete val="0"/>
        <c:axPos val="l"/>
        <c:numFmt formatCode="#,##0" sourceLinked="1"/>
        <c:majorTickMark val="out"/>
        <c:minorTickMark val="none"/>
        <c:tickLblPos val="nextTo"/>
        <c:crossAx val="10436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8286578831237E-2"/>
          <c:y val="0.12554465126015588"/>
          <c:w val="0.87684826064102483"/>
          <c:h val="0.7584054577509935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6.337398083910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FD-4B13-AC27-7795DB4C9C0C}"/>
                </c:ext>
              </c:extLst>
            </c:dLbl>
            <c:dLbl>
              <c:idx val="1"/>
              <c:layout>
                <c:manualLayout>
                  <c:x val="0"/>
                  <c:y val="1.264474562281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FD-4B13-AC27-7795DB4C9C0C}"/>
                </c:ext>
              </c:extLst>
            </c:dLbl>
            <c:dLbl>
              <c:idx val="2"/>
              <c:layout>
                <c:manualLayout>
                  <c:x val="1.0529509988110797E-2"/>
                  <c:y val="-6.337398083910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FD-4B13-AC27-7795DB4C9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5715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numRef>
              <c:f>Лист11!$C$20:$E$20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Лист11!$C$21:$E$21</c:f>
              <c:numCache>
                <c:formatCode>#,##0</c:formatCode>
                <c:ptCount val="3"/>
                <c:pt idx="0">
                  <c:v>1615</c:v>
                </c:pt>
                <c:pt idx="1">
                  <c:v>1623</c:v>
                </c:pt>
                <c:pt idx="2">
                  <c:v>1588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FD-4B13-AC27-7795DB4C9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09728"/>
        <c:axId val="104419712"/>
      </c:barChart>
      <c:catAx>
        <c:axId val="1044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419712"/>
        <c:crosses val="autoZero"/>
        <c:auto val="1"/>
        <c:lblAlgn val="ctr"/>
        <c:lblOffset val="100"/>
        <c:noMultiLvlLbl val="0"/>
      </c:catAx>
      <c:valAx>
        <c:axId val="1044197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440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uk-UA" sz="1200" b="0" i="0" u="none" strike="noStrike" baseline="0" noProof="0" smtClean="0">
                <a:effectLst/>
              </a:rPr>
              <a:t>Чистий фінансовий результат </a:t>
            </a:r>
            <a:r>
              <a:rPr lang="uk-UA" sz="1200" b="0" baseline="0" noProof="0" smtClean="0"/>
              <a:t>2012-2014 , тис. </a:t>
            </a:r>
            <a:r>
              <a:rPr lang="uk-UA" sz="1200" b="0" baseline="0" noProof="0" err="1" smtClean="0"/>
              <a:t>грн</a:t>
            </a:r>
            <a:r>
              <a:rPr lang="ru-RU" sz="1200" b="0" baseline="0" smtClean="0"/>
              <a:t>.</a:t>
            </a:r>
            <a:endParaRPr lang="ru-RU" sz="1200" b="0"/>
          </a:p>
        </c:rich>
      </c:tx>
      <c:layout>
        <c:manualLayout>
          <c:xMode val="edge"/>
          <c:yMode val="edge"/>
          <c:x val="0.20403715826446644"/>
          <c:y val="1.89671184342220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358286578831237E-2"/>
          <c:y val="0.16664003933549884"/>
          <c:w val="0.87684826064102483"/>
          <c:h val="0.717310026758644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6.337398083910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B3-4DE9-A976-B2CD0B797346}"/>
                </c:ext>
              </c:extLst>
            </c:dLbl>
            <c:dLbl>
              <c:idx val="1"/>
              <c:layout>
                <c:manualLayout>
                  <c:x val="5.2647549940553874E-3"/>
                  <c:y val="-6.0062541708369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B3-4DE9-A976-B2CD0B797346}"/>
                </c:ext>
              </c:extLst>
            </c:dLbl>
            <c:dLbl>
              <c:idx val="2"/>
              <c:layout>
                <c:manualLayout>
                  <c:x val="-7.1075436062659706E-3"/>
                  <c:y val="0.2086238658621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B3-4DE9-A976-B2CD0B797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5715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numRef>
              <c:f>Лист11!$C$26:$E$26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Лист11!$C$27:$E$27</c:f>
              <c:numCache>
                <c:formatCode>#,##0</c:formatCode>
                <c:ptCount val="3"/>
                <c:pt idx="0">
                  <c:v>402476</c:v>
                </c:pt>
                <c:pt idx="1">
                  <c:v>126533</c:v>
                </c:pt>
                <c:pt idx="2">
                  <c:v>-126818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3-4DE9-A976-B2CD0B797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42880"/>
        <c:axId val="104530688"/>
      </c:barChart>
      <c:catAx>
        <c:axId val="10444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0688"/>
        <c:crosses val="autoZero"/>
        <c:auto val="1"/>
        <c:lblAlgn val="ctr"/>
        <c:lblOffset val="100"/>
        <c:noMultiLvlLbl val="0"/>
      </c:catAx>
      <c:valAx>
        <c:axId val="10453068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4442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1500" b="1"/>
            </a:pPr>
            <a:r>
              <a:rPr lang="uk-UA" sz="1500" b="1" dirty="0"/>
              <a:t>Кількість обслугованих пасажирів, тис. </a:t>
            </a:r>
            <a:r>
              <a:rPr lang="uk-UA" sz="1500" b="1" dirty="0" smtClean="0"/>
              <a:t>чол.</a:t>
            </a:r>
            <a:endParaRPr lang="uk-UA" sz="1500" b="1" dirty="0"/>
          </a:p>
        </c:rich>
      </c:tx>
      <c:layout>
        <c:manualLayout>
          <c:xMode val="edge"/>
          <c:yMode val="edge"/>
          <c:x val="0.24463807301504992"/>
          <c:y val="1.51173679115018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78333333333342"/>
          <c:y val="0.14338188613963529"/>
          <c:w val="0.84936623931623867"/>
          <c:h val="0.784600718967733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E96-4516-91EC-9E5F539F00C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E96-4516-91EC-9E5F539F00C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7E96-4516-91EC-9E5F539F00C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E96-4516-91EC-9E5F539F0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2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Новое!$C$37:$E$37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Новое!$C$38:$E$38</c:f>
              <c:numCache>
                <c:formatCode>#,##0</c:formatCode>
                <c:ptCount val="2"/>
                <c:pt idx="0">
                  <c:v>6890</c:v>
                </c:pt>
                <c:pt idx="1">
                  <c:v>7277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96-4516-91EC-9E5F539F00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491968"/>
        <c:axId val="118657408"/>
      </c:barChart>
      <c:catAx>
        <c:axId val="11749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18657408"/>
        <c:crosses val="autoZero"/>
        <c:auto val="1"/>
        <c:lblAlgn val="ctr"/>
        <c:lblOffset val="100"/>
        <c:noMultiLvlLbl val="0"/>
      </c:catAx>
      <c:valAx>
        <c:axId val="118657408"/>
        <c:scaling>
          <c:orientation val="minMax"/>
          <c:max val="8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17491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1500"/>
            </a:pPr>
            <a:r>
              <a:rPr lang="uk-UA" sz="1500" dirty="0"/>
              <a:t>Чистий фінансовий </a:t>
            </a:r>
            <a:r>
              <a:rPr lang="uk-UA" sz="1500" dirty="0" smtClean="0"/>
              <a:t>результат, </a:t>
            </a:r>
          </a:p>
          <a:p>
            <a:pPr>
              <a:defRPr lang="uk-UA" sz="1500"/>
            </a:pPr>
            <a:r>
              <a:rPr lang="uk-UA" sz="1500" dirty="0" smtClean="0"/>
              <a:t>млн. грн.</a:t>
            </a:r>
            <a:endParaRPr lang="uk-UA" sz="1500" dirty="0"/>
          </a:p>
        </c:rich>
      </c:tx>
      <c:layout>
        <c:manualLayout>
          <c:xMode val="edge"/>
          <c:yMode val="edge"/>
          <c:x val="0.13631832193255919"/>
          <c:y val="1.270295364007174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28395061728396"/>
          <c:y val="0.10054934372371324"/>
          <c:w val="0.85285023148148276"/>
          <c:h val="0.8340491929468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Новое!$B$48</c:f>
              <c:strCache>
                <c:ptCount val="1"/>
                <c:pt idx="0">
                  <c:v>Чистий фінансовий результат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604-458B-BEE2-19171FD6CCE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604-458B-BEE2-19171FD6CCE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604-458B-BEE2-19171FD6CC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DCD-485F-A69F-6C51B336889C}"/>
              </c:ext>
            </c:extLst>
          </c:dPt>
          <c:dLbls>
            <c:dLbl>
              <c:idx val="0"/>
              <c:layout>
                <c:manualLayout>
                  <c:x val="0"/>
                  <c:y val="5.3384742965067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04-458B-BEE2-19171FD6C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Новое!$C$47:$E$47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Новое!$C$48:$E$48</c:f>
              <c:numCache>
                <c:formatCode>0</c:formatCode>
                <c:ptCount val="2"/>
                <c:pt idx="0">
                  <c:v>-126.818</c:v>
                </c:pt>
                <c:pt idx="1">
                  <c:v>696.46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CD-485F-A69F-6C51B3368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0665600"/>
        <c:axId val="120667520"/>
      </c:barChart>
      <c:catAx>
        <c:axId val="1206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20667520"/>
        <c:crosses val="autoZero"/>
        <c:auto val="1"/>
        <c:lblAlgn val="ctr"/>
        <c:lblOffset val="100"/>
        <c:noMultiLvlLbl val="0"/>
      </c:catAx>
      <c:valAx>
        <c:axId val="120667520"/>
        <c:scaling>
          <c:orientation val="minMax"/>
          <c:max val="750"/>
          <c:min val="-1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20665600"/>
        <c:crosses val="autoZero"/>
        <c:crossBetween val="between"/>
        <c:majorUnit val="15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1500">
                <a:latin typeface="Calibri" pitchFamily="34" charset="0"/>
                <a:cs typeface="Calibri" pitchFamily="34" charset="0"/>
              </a:defRPr>
            </a:pP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>
              <a:defRPr lang="uk-UA" sz="1500">
                <a:latin typeface="Calibri" pitchFamily="34" charset="0"/>
                <a:cs typeface="Calibri" pitchFamily="34" charset="0"/>
              </a:defRPr>
            </a:pP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>
              <a:defRPr lang="uk-UA" sz="1500">
                <a:latin typeface="Calibri" pitchFamily="34" charset="0"/>
                <a:cs typeface="Calibri" pitchFamily="34" charset="0"/>
              </a:defRPr>
            </a:pPr>
            <a:endParaRPr lang="uk-UA" sz="1500" dirty="0" smtClean="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9936849512944929"/>
          <c:y val="3.78690476190476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445300443226299"/>
          <c:y val="0.11814900793650794"/>
          <c:w val="0.7924281146215294"/>
          <c:h val="0.809363293650793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BE8-4831-BD3E-64B560878AB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E8-4831-BD3E-64B560878AB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E8-4831-BD3E-64B560878A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668-4BAD-846F-59A1F04AEC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Новое!$C$52:$E$52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Новое!$C$53:$E$53</c:f>
              <c:numCache>
                <c:formatCode>#,##0</c:formatCode>
                <c:ptCount val="2"/>
                <c:pt idx="0" formatCode="General">
                  <c:v>186</c:v>
                </c:pt>
                <c:pt idx="1">
                  <c:v>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8-4BAD-846F-59A1F04AE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5868288"/>
        <c:axId val="105870080"/>
      </c:barChart>
      <c:catAx>
        <c:axId val="10586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05870080"/>
        <c:crosses val="autoZero"/>
        <c:auto val="1"/>
        <c:lblAlgn val="ctr"/>
        <c:lblOffset val="100"/>
        <c:noMultiLvlLbl val="0"/>
      </c:catAx>
      <c:valAx>
        <c:axId val="105870080"/>
        <c:scaling>
          <c:orientation val="minMax"/>
          <c:max val="1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05868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1500"/>
            </a:pPr>
            <a:r>
              <a:rPr lang="uk-UA" sz="1500" dirty="0" smtClean="0"/>
              <a:t>Повернення кредитів та позик, млн. грн.*</a:t>
            </a:r>
            <a:endParaRPr lang="uk-UA" sz="1500" dirty="0"/>
          </a:p>
        </c:rich>
      </c:tx>
      <c:layout>
        <c:manualLayout>
          <c:xMode val="edge"/>
          <c:yMode val="edge"/>
          <c:x val="0.26200530910129904"/>
          <c:y val="3.16944444444444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25509259259303"/>
          <c:y val="0.12575892857142884"/>
          <c:w val="0.8254069444444444"/>
          <c:h val="0.844110119047618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7E-42C9-ABF1-D036F659C26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B7E-42C9-ABF1-D036F659C26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B7E-42C9-ABF1-D036F659C26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B7E-42C9-ABF1-D036F659C2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Новое!$C$52:$E$52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Новое!$C$58:$E$58</c:f>
              <c:numCache>
                <c:formatCode>#,##0</c:formatCode>
                <c:ptCount val="2"/>
                <c:pt idx="0">
                  <c:v>371.154</c:v>
                </c:pt>
                <c:pt idx="1">
                  <c:v>1311.836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7E-42C9-ABF1-D036F659C2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5400064"/>
        <c:axId val="115405952"/>
      </c:barChart>
      <c:catAx>
        <c:axId val="1154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15405952"/>
        <c:crosses val="autoZero"/>
        <c:auto val="1"/>
        <c:lblAlgn val="ctr"/>
        <c:lblOffset val="100"/>
        <c:noMultiLvlLbl val="0"/>
      </c:catAx>
      <c:valAx>
        <c:axId val="115405952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1540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1180555555555"/>
          <c:y val="0.11566671163521529"/>
          <c:w val="0.85285023148148276"/>
          <c:h val="0.854205683495485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D25-4D60-AD37-67AD44633A3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148-4A61-A931-3736B22A3A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CD-485F-A69F-6C51B336889C}"/>
              </c:ext>
            </c:extLst>
          </c:dPt>
          <c:dLbls>
            <c:dLbl>
              <c:idx val="0"/>
              <c:layout>
                <c:manualLayout>
                  <c:x val="0"/>
                  <c:y val="5.7809846524989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48-4A61-A931-3736B22A3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Новое!$C$33:$E$33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Новое!$C$34:$E$34</c:f>
              <c:numCache>
                <c:formatCode>0</c:formatCode>
                <c:ptCount val="2"/>
                <c:pt idx="0">
                  <c:v>-137.94800000000001</c:v>
                </c:pt>
                <c:pt idx="1">
                  <c:v>858.596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CD-485F-A69F-6C51B3368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9736576"/>
        <c:axId val="119738368"/>
      </c:barChart>
      <c:catAx>
        <c:axId val="1197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19738368"/>
        <c:crosses val="autoZero"/>
        <c:auto val="1"/>
        <c:lblAlgn val="ctr"/>
        <c:lblOffset val="100"/>
        <c:noMultiLvlLbl val="0"/>
      </c:catAx>
      <c:valAx>
        <c:axId val="119738368"/>
        <c:scaling>
          <c:orientation val="minMax"/>
          <c:max val="1000"/>
          <c:min val="-2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uk-UA" sz="1200"/>
            </a:pPr>
            <a:endParaRPr lang="ru-RU"/>
          </a:p>
        </c:txPr>
        <c:crossAx val="119736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C1496-3602-4343-8A8A-77E99A4AF6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C3DCD-2AEE-404A-AB3A-96FF647F67C0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 smtClean="0"/>
            <a:t>Криза</a:t>
          </a:r>
          <a:endParaRPr lang="ru-RU" dirty="0"/>
        </a:p>
      </dgm:t>
    </dgm:pt>
    <dgm:pt modelId="{95F857D2-6A9F-4351-A473-1B8BB1937BE8}" type="parTrans" cxnId="{B8E62E2F-4A0B-4520-A619-D06A7619F6A3}">
      <dgm:prSet/>
      <dgm:spPr/>
      <dgm:t>
        <a:bodyPr/>
        <a:lstStyle/>
        <a:p>
          <a:endParaRPr lang="ru-RU"/>
        </a:p>
      </dgm:t>
    </dgm:pt>
    <dgm:pt modelId="{01CC5848-B256-4E36-8AF0-70A4B6A14509}" type="sibTrans" cxnId="{B8E62E2F-4A0B-4520-A619-D06A7619F6A3}">
      <dgm:prSet/>
      <dgm:spPr/>
      <dgm:t>
        <a:bodyPr/>
        <a:lstStyle/>
        <a:p>
          <a:endParaRPr lang="ru-RU"/>
        </a:p>
      </dgm:t>
    </dgm:pt>
    <dgm:pt modelId="{498923DB-EC10-4D3A-8D67-3E2565EC90EF}">
      <dgm:prSet phldrT="[Текст]"/>
      <dgm:spPr/>
      <dgm:t>
        <a:bodyPr/>
        <a:lstStyle/>
        <a:p>
          <a:r>
            <a:rPr lang="uk-UA" dirty="0" smtClean="0"/>
            <a:t>Гігантоманія</a:t>
          </a:r>
          <a:endParaRPr lang="ru-RU" dirty="0"/>
        </a:p>
      </dgm:t>
    </dgm:pt>
    <dgm:pt modelId="{FC0EE4EF-D4DD-4E8A-B1DD-19D04CF06516}" type="parTrans" cxnId="{670772C5-CCF7-4B12-A8B3-36EDCDAFEDE1}">
      <dgm:prSet/>
      <dgm:spPr/>
      <dgm:t>
        <a:bodyPr/>
        <a:lstStyle/>
        <a:p>
          <a:endParaRPr lang="ru-RU"/>
        </a:p>
      </dgm:t>
    </dgm:pt>
    <dgm:pt modelId="{E1D46C2C-8C43-4265-B4CB-F2EC0A51ECBE}" type="sibTrans" cxnId="{670772C5-CCF7-4B12-A8B3-36EDCDAFEDE1}">
      <dgm:prSet/>
      <dgm:spPr/>
      <dgm:t>
        <a:bodyPr/>
        <a:lstStyle/>
        <a:p>
          <a:endParaRPr lang="ru-RU"/>
        </a:p>
      </dgm:t>
    </dgm:pt>
    <dgm:pt modelId="{B00B8077-463F-4F52-86BC-8D60D3E28EA0}">
      <dgm:prSet phldrT="[Текст]"/>
      <dgm:spPr/>
      <dgm:t>
        <a:bodyPr/>
        <a:lstStyle/>
        <a:p>
          <a:r>
            <a:rPr lang="uk-UA" dirty="0" smtClean="0"/>
            <a:t>Низький рівень сервісу</a:t>
          </a:r>
          <a:endParaRPr lang="ru-RU" dirty="0"/>
        </a:p>
      </dgm:t>
    </dgm:pt>
    <dgm:pt modelId="{36A0BF6D-7B8F-4DCB-9323-65364E13F504}" type="parTrans" cxnId="{8CE7E76B-4745-4B4B-868E-2D217393D402}">
      <dgm:prSet/>
      <dgm:spPr/>
      <dgm:t>
        <a:bodyPr/>
        <a:lstStyle/>
        <a:p>
          <a:endParaRPr lang="ru-RU"/>
        </a:p>
      </dgm:t>
    </dgm:pt>
    <dgm:pt modelId="{7354B6F0-0D8E-4C35-B0B4-F85847C8C939}" type="sibTrans" cxnId="{8CE7E76B-4745-4B4B-868E-2D217393D402}">
      <dgm:prSet/>
      <dgm:spPr/>
      <dgm:t>
        <a:bodyPr/>
        <a:lstStyle/>
        <a:p>
          <a:endParaRPr lang="ru-RU"/>
        </a:p>
      </dgm:t>
    </dgm:pt>
    <dgm:pt modelId="{12D74C02-5C1B-4293-ACAE-0CBC8DF114C3}">
      <dgm:prSet/>
      <dgm:spPr/>
      <dgm:t>
        <a:bodyPr/>
        <a:lstStyle/>
        <a:p>
          <a:r>
            <a:rPr lang="uk-UA" dirty="0" smtClean="0"/>
            <a:t>Конфронтація з авіакомпаніями</a:t>
          </a:r>
          <a:endParaRPr lang="ru-RU" dirty="0"/>
        </a:p>
      </dgm:t>
    </dgm:pt>
    <dgm:pt modelId="{B65209AB-5D21-4128-A1BC-918147CA1355}" type="parTrans" cxnId="{F0CAF828-6438-42E2-BA7D-A6356A8CA6C9}">
      <dgm:prSet/>
      <dgm:spPr/>
      <dgm:t>
        <a:bodyPr/>
        <a:lstStyle/>
        <a:p>
          <a:endParaRPr lang="ru-RU"/>
        </a:p>
      </dgm:t>
    </dgm:pt>
    <dgm:pt modelId="{7FAFEB95-AFC9-43C3-979E-08B82C9E5AFF}" type="sibTrans" cxnId="{F0CAF828-6438-42E2-BA7D-A6356A8CA6C9}">
      <dgm:prSet/>
      <dgm:spPr/>
      <dgm:t>
        <a:bodyPr/>
        <a:lstStyle/>
        <a:p>
          <a:endParaRPr lang="ru-RU"/>
        </a:p>
      </dgm:t>
    </dgm:pt>
    <dgm:pt modelId="{A5E969D2-77CA-4200-9F73-D69E13BAF52D}" type="pres">
      <dgm:prSet presAssocID="{0C2C1496-3602-4343-8A8A-77E99A4AF6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8CC93-30D2-4D9B-97C3-F8D647951555}" type="pres">
      <dgm:prSet presAssocID="{6C9C3DCD-2AEE-404A-AB3A-96FF647F67C0}" presName="centerShape" presStyleLbl="node0" presStyleIdx="0" presStyleCnt="1"/>
      <dgm:spPr/>
      <dgm:t>
        <a:bodyPr/>
        <a:lstStyle/>
        <a:p>
          <a:endParaRPr lang="ru-RU"/>
        </a:p>
      </dgm:t>
    </dgm:pt>
    <dgm:pt modelId="{0320C1F1-18A4-4C21-B0AA-77929164FBFE}" type="pres">
      <dgm:prSet presAssocID="{B65209AB-5D21-4128-A1BC-918147CA135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A2A3130-88C9-4E50-AB3F-4FF23ED2AA2B}" type="pres">
      <dgm:prSet presAssocID="{12D74C02-5C1B-4293-ACAE-0CBC8DF114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1083-5BAA-4DA8-857A-6BE98DCD2DAB}" type="pres">
      <dgm:prSet presAssocID="{FC0EE4EF-D4DD-4E8A-B1DD-19D04CF0651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614E996-B283-446B-9935-D60F0A362890}" type="pres">
      <dgm:prSet presAssocID="{498923DB-EC10-4D3A-8D67-3E2565EC90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5ACC-644F-4C3F-9DB7-D862FBB667D7}" type="pres">
      <dgm:prSet presAssocID="{36A0BF6D-7B8F-4DCB-9323-65364E13F50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2A787FC-527C-438D-8619-BD5FBA2454A6}" type="pres">
      <dgm:prSet presAssocID="{B00B8077-463F-4F52-86BC-8D60D3E28E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64725-DE89-4408-8B5F-D9CCFF6CD66F}" type="presOf" srcId="{FC0EE4EF-D4DD-4E8A-B1DD-19D04CF06516}" destId="{00821083-5BAA-4DA8-857A-6BE98DCD2DAB}" srcOrd="0" destOrd="0" presId="urn:microsoft.com/office/officeart/2005/8/layout/radial4"/>
    <dgm:cxn modelId="{B8E62E2F-4A0B-4520-A619-D06A7619F6A3}" srcId="{0C2C1496-3602-4343-8A8A-77E99A4AF67D}" destId="{6C9C3DCD-2AEE-404A-AB3A-96FF647F67C0}" srcOrd="0" destOrd="0" parTransId="{95F857D2-6A9F-4351-A473-1B8BB1937BE8}" sibTransId="{01CC5848-B256-4E36-8AF0-70A4B6A14509}"/>
    <dgm:cxn modelId="{8CE7E76B-4745-4B4B-868E-2D217393D402}" srcId="{6C9C3DCD-2AEE-404A-AB3A-96FF647F67C0}" destId="{B00B8077-463F-4F52-86BC-8D60D3E28EA0}" srcOrd="2" destOrd="0" parTransId="{36A0BF6D-7B8F-4DCB-9323-65364E13F504}" sibTransId="{7354B6F0-0D8E-4C35-B0B4-F85847C8C939}"/>
    <dgm:cxn modelId="{38C3D007-93BA-45C2-B5D8-3BE0D40395CF}" type="presOf" srcId="{0C2C1496-3602-4343-8A8A-77E99A4AF67D}" destId="{A5E969D2-77CA-4200-9F73-D69E13BAF52D}" srcOrd="0" destOrd="0" presId="urn:microsoft.com/office/officeart/2005/8/layout/radial4"/>
    <dgm:cxn modelId="{53AA89E5-C3AE-4FBA-9BCF-529C6BB20705}" type="presOf" srcId="{B00B8077-463F-4F52-86BC-8D60D3E28EA0}" destId="{62A787FC-527C-438D-8619-BD5FBA2454A6}" srcOrd="0" destOrd="0" presId="urn:microsoft.com/office/officeart/2005/8/layout/radial4"/>
    <dgm:cxn modelId="{C48EEB98-F33F-48DA-A1EB-BFE399BA15D8}" type="presOf" srcId="{36A0BF6D-7B8F-4DCB-9323-65364E13F504}" destId="{D4515ACC-644F-4C3F-9DB7-D862FBB667D7}" srcOrd="0" destOrd="0" presId="urn:microsoft.com/office/officeart/2005/8/layout/radial4"/>
    <dgm:cxn modelId="{672329E5-5C4A-47AC-AC48-9DC7E0A35259}" type="presOf" srcId="{498923DB-EC10-4D3A-8D67-3E2565EC90EF}" destId="{4614E996-B283-446B-9935-D60F0A362890}" srcOrd="0" destOrd="0" presId="urn:microsoft.com/office/officeart/2005/8/layout/radial4"/>
    <dgm:cxn modelId="{F0CAF828-6438-42E2-BA7D-A6356A8CA6C9}" srcId="{6C9C3DCD-2AEE-404A-AB3A-96FF647F67C0}" destId="{12D74C02-5C1B-4293-ACAE-0CBC8DF114C3}" srcOrd="0" destOrd="0" parTransId="{B65209AB-5D21-4128-A1BC-918147CA1355}" sibTransId="{7FAFEB95-AFC9-43C3-979E-08B82C9E5AFF}"/>
    <dgm:cxn modelId="{E7392482-B11F-4399-9C38-0FDD102E0BDC}" type="presOf" srcId="{B65209AB-5D21-4128-A1BC-918147CA1355}" destId="{0320C1F1-18A4-4C21-B0AA-77929164FBFE}" srcOrd="0" destOrd="0" presId="urn:microsoft.com/office/officeart/2005/8/layout/radial4"/>
    <dgm:cxn modelId="{670772C5-CCF7-4B12-A8B3-36EDCDAFEDE1}" srcId="{6C9C3DCD-2AEE-404A-AB3A-96FF647F67C0}" destId="{498923DB-EC10-4D3A-8D67-3E2565EC90EF}" srcOrd="1" destOrd="0" parTransId="{FC0EE4EF-D4DD-4E8A-B1DD-19D04CF06516}" sibTransId="{E1D46C2C-8C43-4265-B4CB-F2EC0A51ECBE}"/>
    <dgm:cxn modelId="{6B9A51B5-3B93-4D91-990F-A4D8B242D90E}" type="presOf" srcId="{12D74C02-5C1B-4293-ACAE-0CBC8DF114C3}" destId="{CA2A3130-88C9-4E50-AB3F-4FF23ED2AA2B}" srcOrd="0" destOrd="0" presId="urn:microsoft.com/office/officeart/2005/8/layout/radial4"/>
    <dgm:cxn modelId="{42C9DD76-3B78-4959-9F68-B241CCE46625}" type="presOf" srcId="{6C9C3DCD-2AEE-404A-AB3A-96FF647F67C0}" destId="{7128CC93-30D2-4D9B-97C3-F8D647951555}" srcOrd="0" destOrd="0" presId="urn:microsoft.com/office/officeart/2005/8/layout/radial4"/>
    <dgm:cxn modelId="{9EA03FC6-EABD-485C-8353-BCF468F04074}" type="presParOf" srcId="{A5E969D2-77CA-4200-9F73-D69E13BAF52D}" destId="{7128CC93-30D2-4D9B-97C3-F8D647951555}" srcOrd="0" destOrd="0" presId="urn:microsoft.com/office/officeart/2005/8/layout/radial4"/>
    <dgm:cxn modelId="{E7CE06A6-78B7-4234-902B-B97BEA82945E}" type="presParOf" srcId="{A5E969D2-77CA-4200-9F73-D69E13BAF52D}" destId="{0320C1F1-18A4-4C21-B0AA-77929164FBFE}" srcOrd="1" destOrd="0" presId="urn:microsoft.com/office/officeart/2005/8/layout/radial4"/>
    <dgm:cxn modelId="{15E21590-C39B-41F1-AB9B-835125BA2D42}" type="presParOf" srcId="{A5E969D2-77CA-4200-9F73-D69E13BAF52D}" destId="{CA2A3130-88C9-4E50-AB3F-4FF23ED2AA2B}" srcOrd="2" destOrd="0" presId="urn:microsoft.com/office/officeart/2005/8/layout/radial4"/>
    <dgm:cxn modelId="{6E1062E6-ADEE-4D6C-8107-02EE9E022C19}" type="presParOf" srcId="{A5E969D2-77CA-4200-9F73-D69E13BAF52D}" destId="{00821083-5BAA-4DA8-857A-6BE98DCD2DAB}" srcOrd="3" destOrd="0" presId="urn:microsoft.com/office/officeart/2005/8/layout/radial4"/>
    <dgm:cxn modelId="{BAE1E77B-6ACF-43F5-B21C-2E0A827D3D24}" type="presParOf" srcId="{A5E969D2-77CA-4200-9F73-D69E13BAF52D}" destId="{4614E996-B283-446B-9935-D60F0A362890}" srcOrd="4" destOrd="0" presId="urn:microsoft.com/office/officeart/2005/8/layout/radial4"/>
    <dgm:cxn modelId="{3E40CEE5-B005-4A83-830F-EA5029711EA7}" type="presParOf" srcId="{A5E969D2-77CA-4200-9F73-D69E13BAF52D}" destId="{D4515ACC-644F-4C3F-9DB7-D862FBB667D7}" srcOrd="5" destOrd="0" presId="urn:microsoft.com/office/officeart/2005/8/layout/radial4"/>
    <dgm:cxn modelId="{D14BB5C4-8F51-489F-B1A4-5A911E724E1F}" type="presParOf" srcId="{A5E969D2-77CA-4200-9F73-D69E13BAF52D}" destId="{62A787FC-527C-438D-8619-BD5FBA2454A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C1496-3602-4343-8A8A-77E99A4AF6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C3DCD-2AEE-404A-AB3A-96FF647F67C0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 smtClean="0"/>
            <a:t>Розвиток </a:t>
          </a:r>
          <a:r>
            <a:rPr lang="uk-UA" dirty="0" err="1" smtClean="0"/>
            <a:t>Хабу</a:t>
          </a:r>
          <a:endParaRPr lang="ru-RU" dirty="0"/>
        </a:p>
      </dgm:t>
    </dgm:pt>
    <dgm:pt modelId="{95F857D2-6A9F-4351-A473-1B8BB1937BE8}" type="parTrans" cxnId="{B8E62E2F-4A0B-4520-A619-D06A7619F6A3}">
      <dgm:prSet/>
      <dgm:spPr/>
      <dgm:t>
        <a:bodyPr/>
        <a:lstStyle/>
        <a:p>
          <a:endParaRPr lang="ru-RU"/>
        </a:p>
      </dgm:t>
    </dgm:pt>
    <dgm:pt modelId="{01CC5848-B256-4E36-8AF0-70A4B6A14509}" type="sibTrans" cxnId="{B8E62E2F-4A0B-4520-A619-D06A7619F6A3}">
      <dgm:prSet/>
      <dgm:spPr/>
      <dgm:t>
        <a:bodyPr/>
        <a:lstStyle/>
        <a:p>
          <a:endParaRPr lang="ru-RU"/>
        </a:p>
      </dgm:t>
    </dgm:pt>
    <dgm:pt modelId="{498923DB-EC10-4D3A-8D67-3E2565EC90EF}">
      <dgm:prSet phldrT="[Текст]"/>
      <dgm:spPr/>
      <dgm:t>
        <a:bodyPr/>
        <a:lstStyle/>
        <a:p>
          <a:r>
            <a:rPr lang="uk-UA" dirty="0" smtClean="0"/>
            <a:t>Базовий перевізник </a:t>
          </a:r>
          <a:endParaRPr lang="ru-RU" dirty="0"/>
        </a:p>
      </dgm:t>
    </dgm:pt>
    <dgm:pt modelId="{FC0EE4EF-D4DD-4E8A-B1DD-19D04CF06516}" type="parTrans" cxnId="{670772C5-CCF7-4B12-A8B3-36EDCDAFEDE1}">
      <dgm:prSet/>
      <dgm:spPr/>
      <dgm:t>
        <a:bodyPr/>
        <a:lstStyle/>
        <a:p>
          <a:endParaRPr lang="ru-RU"/>
        </a:p>
      </dgm:t>
    </dgm:pt>
    <dgm:pt modelId="{E1D46C2C-8C43-4265-B4CB-F2EC0A51ECBE}" type="sibTrans" cxnId="{670772C5-CCF7-4B12-A8B3-36EDCDAFEDE1}">
      <dgm:prSet/>
      <dgm:spPr/>
      <dgm:t>
        <a:bodyPr/>
        <a:lstStyle/>
        <a:p>
          <a:endParaRPr lang="ru-RU"/>
        </a:p>
      </dgm:t>
    </dgm:pt>
    <dgm:pt modelId="{12D74C02-5C1B-4293-ACAE-0CBC8DF114C3}">
      <dgm:prSet/>
      <dgm:spPr/>
      <dgm:t>
        <a:bodyPr/>
        <a:lstStyle/>
        <a:p>
          <a:r>
            <a:rPr lang="uk-UA" dirty="0" smtClean="0"/>
            <a:t>Підготовка інфраструктури</a:t>
          </a:r>
          <a:endParaRPr lang="ru-RU" dirty="0"/>
        </a:p>
      </dgm:t>
    </dgm:pt>
    <dgm:pt modelId="{B65209AB-5D21-4128-A1BC-918147CA1355}" type="parTrans" cxnId="{F0CAF828-6438-42E2-BA7D-A6356A8CA6C9}">
      <dgm:prSet/>
      <dgm:spPr/>
      <dgm:t>
        <a:bodyPr/>
        <a:lstStyle/>
        <a:p>
          <a:endParaRPr lang="ru-RU"/>
        </a:p>
      </dgm:t>
    </dgm:pt>
    <dgm:pt modelId="{7FAFEB95-AFC9-43C3-979E-08B82C9E5AFF}" type="sibTrans" cxnId="{F0CAF828-6438-42E2-BA7D-A6356A8CA6C9}">
      <dgm:prSet/>
      <dgm:spPr/>
      <dgm:t>
        <a:bodyPr/>
        <a:lstStyle/>
        <a:p>
          <a:endParaRPr lang="ru-RU"/>
        </a:p>
      </dgm:t>
    </dgm:pt>
    <dgm:pt modelId="{B2117307-2BD2-4A78-82B2-67BBDE2BBA2A}">
      <dgm:prSet/>
      <dgm:spPr/>
      <dgm:t>
        <a:bodyPr/>
        <a:lstStyle/>
        <a:p>
          <a:r>
            <a:rPr lang="uk-UA" smtClean="0"/>
            <a:t>Рівень сервісу</a:t>
          </a:r>
          <a:endParaRPr lang="ru-RU"/>
        </a:p>
      </dgm:t>
    </dgm:pt>
    <dgm:pt modelId="{5D1A15CE-3361-45B4-A5EF-30409931A2A8}" type="parTrans" cxnId="{494CDE20-4FFB-4BD6-B3D3-4C5979A9CB26}">
      <dgm:prSet/>
      <dgm:spPr/>
      <dgm:t>
        <a:bodyPr/>
        <a:lstStyle/>
        <a:p>
          <a:endParaRPr lang="ru-RU"/>
        </a:p>
      </dgm:t>
    </dgm:pt>
    <dgm:pt modelId="{9A4D6C31-308F-4281-877C-7F90D75CB584}" type="sibTrans" cxnId="{494CDE20-4FFB-4BD6-B3D3-4C5979A9CB26}">
      <dgm:prSet/>
      <dgm:spPr/>
      <dgm:t>
        <a:bodyPr/>
        <a:lstStyle/>
        <a:p>
          <a:endParaRPr lang="ru-RU"/>
        </a:p>
      </dgm:t>
    </dgm:pt>
    <dgm:pt modelId="{A5E969D2-77CA-4200-9F73-D69E13BAF52D}" type="pres">
      <dgm:prSet presAssocID="{0C2C1496-3602-4343-8A8A-77E99A4AF6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8CC93-30D2-4D9B-97C3-F8D647951555}" type="pres">
      <dgm:prSet presAssocID="{6C9C3DCD-2AEE-404A-AB3A-96FF647F67C0}" presName="centerShape" presStyleLbl="node0" presStyleIdx="0" presStyleCnt="1"/>
      <dgm:spPr/>
      <dgm:t>
        <a:bodyPr/>
        <a:lstStyle/>
        <a:p>
          <a:endParaRPr lang="ru-RU"/>
        </a:p>
      </dgm:t>
    </dgm:pt>
    <dgm:pt modelId="{0320C1F1-18A4-4C21-B0AA-77929164FBFE}" type="pres">
      <dgm:prSet presAssocID="{B65209AB-5D21-4128-A1BC-918147CA135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A2A3130-88C9-4E50-AB3F-4FF23ED2AA2B}" type="pres">
      <dgm:prSet presAssocID="{12D74C02-5C1B-4293-ACAE-0CBC8DF114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1083-5BAA-4DA8-857A-6BE98DCD2DAB}" type="pres">
      <dgm:prSet presAssocID="{FC0EE4EF-D4DD-4E8A-B1DD-19D04CF0651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614E996-B283-446B-9935-D60F0A362890}" type="pres">
      <dgm:prSet presAssocID="{498923DB-EC10-4D3A-8D67-3E2565EC90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F0D5F-5049-443A-B958-562E6CB6B6AD}" type="pres">
      <dgm:prSet presAssocID="{5D1A15CE-3361-45B4-A5EF-30409931A2A8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F01CDD7-DFB8-471F-8C00-63708E2EB872}" type="pres">
      <dgm:prSet presAssocID="{B2117307-2BD2-4A78-82B2-67BBDE2BBA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E62E2F-4A0B-4520-A619-D06A7619F6A3}" srcId="{0C2C1496-3602-4343-8A8A-77E99A4AF67D}" destId="{6C9C3DCD-2AEE-404A-AB3A-96FF647F67C0}" srcOrd="0" destOrd="0" parTransId="{95F857D2-6A9F-4351-A473-1B8BB1937BE8}" sibTransId="{01CC5848-B256-4E36-8AF0-70A4B6A14509}"/>
    <dgm:cxn modelId="{98C2B3A4-155F-49D6-A753-59CE8A5951A6}" type="presOf" srcId="{FC0EE4EF-D4DD-4E8A-B1DD-19D04CF06516}" destId="{00821083-5BAA-4DA8-857A-6BE98DCD2DAB}" srcOrd="0" destOrd="0" presId="urn:microsoft.com/office/officeart/2005/8/layout/radial4"/>
    <dgm:cxn modelId="{F0CAF828-6438-42E2-BA7D-A6356A8CA6C9}" srcId="{6C9C3DCD-2AEE-404A-AB3A-96FF647F67C0}" destId="{12D74C02-5C1B-4293-ACAE-0CBC8DF114C3}" srcOrd="0" destOrd="0" parTransId="{B65209AB-5D21-4128-A1BC-918147CA1355}" sibTransId="{7FAFEB95-AFC9-43C3-979E-08B82C9E5AFF}"/>
    <dgm:cxn modelId="{1E158A70-EBE0-48CF-972E-1E8D092824A5}" type="presOf" srcId="{B2117307-2BD2-4A78-82B2-67BBDE2BBA2A}" destId="{1F01CDD7-DFB8-471F-8C00-63708E2EB872}" srcOrd="0" destOrd="0" presId="urn:microsoft.com/office/officeart/2005/8/layout/radial4"/>
    <dgm:cxn modelId="{132C6273-C27B-4013-815F-5366E25711D4}" type="presOf" srcId="{6C9C3DCD-2AEE-404A-AB3A-96FF647F67C0}" destId="{7128CC93-30D2-4D9B-97C3-F8D647951555}" srcOrd="0" destOrd="0" presId="urn:microsoft.com/office/officeart/2005/8/layout/radial4"/>
    <dgm:cxn modelId="{670772C5-CCF7-4B12-A8B3-36EDCDAFEDE1}" srcId="{6C9C3DCD-2AEE-404A-AB3A-96FF647F67C0}" destId="{498923DB-EC10-4D3A-8D67-3E2565EC90EF}" srcOrd="1" destOrd="0" parTransId="{FC0EE4EF-D4DD-4E8A-B1DD-19D04CF06516}" sibTransId="{E1D46C2C-8C43-4265-B4CB-F2EC0A51ECBE}"/>
    <dgm:cxn modelId="{BB55FC67-26F1-45D4-9962-1A3EBF18141C}" type="presOf" srcId="{12D74C02-5C1B-4293-ACAE-0CBC8DF114C3}" destId="{CA2A3130-88C9-4E50-AB3F-4FF23ED2AA2B}" srcOrd="0" destOrd="0" presId="urn:microsoft.com/office/officeart/2005/8/layout/radial4"/>
    <dgm:cxn modelId="{81AB1B06-EEB2-4C6C-B01D-7C9B75CF446C}" type="presOf" srcId="{B65209AB-5D21-4128-A1BC-918147CA1355}" destId="{0320C1F1-18A4-4C21-B0AA-77929164FBFE}" srcOrd="0" destOrd="0" presId="urn:microsoft.com/office/officeart/2005/8/layout/radial4"/>
    <dgm:cxn modelId="{65ED9DD2-052B-4F0F-8C82-262514D8E623}" type="presOf" srcId="{5D1A15CE-3361-45B4-A5EF-30409931A2A8}" destId="{72FF0D5F-5049-443A-B958-562E6CB6B6AD}" srcOrd="0" destOrd="0" presId="urn:microsoft.com/office/officeart/2005/8/layout/radial4"/>
    <dgm:cxn modelId="{3995686B-1FDC-45EA-927B-642BD4C340D8}" type="presOf" srcId="{498923DB-EC10-4D3A-8D67-3E2565EC90EF}" destId="{4614E996-B283-446B-9935-D60F0A362890}" srcOrd="0" destOrd="0" presId="urn:microsoft.com/office/officeart/2005/8/layout/radial4"/>
    <dgm:cxn modelId="{494CDE20-4FFB-4BD6-B3D3-4C5979A9CB26}" srcId="{6C9C3DCD-2AEE-404A-AB3A-96FF647F67C0}" destId="{B2117307-2BD2-4A78-82B2-67BBDE2BBA2A}" srcOrd="2" destOrd="0" parTransId="{5D1A15CE-3361-45B4-A5EF-30409931A2A8}" sibTransId="{9A4D6C31-308F-4281-877C-7F90D75CB584}"/>
    <dgm:cxn modelId="{D67B7041-DF87-49CD-9A99-B10557F37E3B}" type="presOf" srcId="{0C2C1496-3602-4343-8A8A-77E99A4AF67D}" destId="{A5E969D2-77CA-4200-9F73-D69E13BAF52D}" srcOrd="0" destOrd="0" presId="urn:microsoft.com/office/officeart/2005/8/layout/radial4"/>
    <dgm:cxn modelId="{8A08D92A-2C11-41FD-874B-D3F85170B4A3}" type="presParOf" srcId="{A5E969D2-77CA-4200-9F73-D69E13BAF52D}" destId="{7128CC93-30D2-4D9B-97C3-F8D647951555}" srcOrd="0" destOrd="0" presId="urn:microsoft.com/office/officeart/2005/8/layout/radial4"/>
    <dgm:cxn modelId="{EAC2D9CB-DA13-4E7D-B8F5-E314B4E1A01B}" type="presParOf" srcId="{A5E969D2-77CA-4200-9F73-D69E13BAF52D}" destId="{0320C1F1-18A4-4C21-B0AA-77929164FBFE}" srcOrd="1" destOrd="0" presId="urn:microsoft.com/office/officeart/2005/8/layout/radial4"/>
    <dgm:cxn modelId="{8BCB1C61-BA19-4146-A517-B87B2E7115F9}" type="presParOf" srcId="{A5E969D2-77CA-4200-9F73-D69E13BAF52D}" destId="{CA2A3130-88C9-4E50-AB3F-4FF23ED2AA2B}" srcOrd="2" destOrd="0" presId="urn:microsoft.com/office/officeart/2005/8/layout/radial4"/>
    <dgm:cxn modelId="{A378DAB6-027A-4E63-AA40-4C65A2FBF96A}" type="presParOf" srcId="{A5E969D2-77CA-4200-9F73-D69E13BAF52D}" destId="{00821083-5BAA-4DA8-857A-6BE98DCD2DAB}" srcOrd="3" destOrd="0" presId="urn:microsoft.com/office/officeart/2005/8/layout/radial4"/>
    <dgm:cxn modelId="{9FF905B5-B5AC-44CA-91F2-9813C35E8006}" type="presParOf" srcId="{A5E969D2-77CA-4200-9F73-D69E13BAF52D}" destId="{4614E996-B283-446B-9935-D60F0A362890}" srcOrd="4" destOrd="0" presId="urn:microsoft.com/office/officeart/2005/8/layout/radial4"/>
    <dgm:cxn modelId="{C6D268C8-A28B-4901-A7D8-1FE79402B89B}" type="presParOf" srcId="{A5E969D2-77CA-4200-9F73-D69E13BAF52D}" destId="{72FF0D5F-5049-443A-B958-562E6CB6B6AD}" srcOrd="5" destOrd="0" presId="urn:microsoft.com/office/officeart/2005/8/layout/radial4"/>
    <dgm:cxn modelId="{42D4D331-B1B2-4172-8F26-8F4A4CB663DE}" type="presParOf" srcId="{A5E969D2-77CA-4200-9F73-D69E13BAF52D}" destId="{1F01CDD7-DFB8-471F-8C00-63708E2EB87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8CC93-30D2-4D9B-97C3-F8D647951555}">
      <dsp:nvSpPr>
        <dsp:cNvPr id="0" name=""/>
        <dsp:cNvSpPr/>
      </dsp:nvSpPr>
      <dsp:spPr>
        <a:xfrm>
          <a:off x="2312896" y="2248918"/>
          <a:ext cx="1710910" cy="1710910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Криза</a:t>
          </a:r>
          <a:endParaRPr lang="ru-RU" sz="3600" kern="1200" dirty="0"/>
        </a:p>
      </dsp:txBody>
      <dsp:txXfrm>
        <a:off x="2563453" y="2499475"/>
        <a:ext cx="1209796" cy="1209796"/>
      </dsp:txXfrm>
    </dsp:sp>
    <dsp:sp modelId="{0320C1F1-18A4-4C21-B0AA-77929164FBFE}">
      <dsp:nvSpPr>
        <dsp:cNvPr id="0" name=""/>
        <dsp:cNvSpPr/>
      </dsp:nvSpPr>
      <dsp:spPr>
        <a:xfrm rot="12900000">
          <a:off x="1021903" y="1886357"/>
          <a:ext cx="1510262" cy="4876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A3130-88C9-4E50-AB3F-4FF23ED2AA2B}">
      <dsp:nvSpPr>
        <dsp:cNvPr id="0" name=""/>
        <dsp:cNvSpPr/>
      </dsp:nvSpPr>
      <dsp:spPr>
        <a:xfrm>
          <a:off x="345784" y="1046891"/>
          <a:ext cx="1625364" cy="1300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Конфронтація з авіакомпаніями</a:t>
          </a:r>
          <a:endParaRPr lang="ru-RU" sz="1700" kern="1200" dirty="0"/>
        </a:p>
      </dsp:txBody>
      <dsp:txXfrm>
        <a:off x="383868" y="1084975"/>
        <a:ext cx="1549196" cy="1224123"/>
      </dsp:txXfrm>
    </dsp:sp>
    <dsp:sp modelId="{00821083-5BAA-4DA8-857A-6BE98DCD2DAB}">
      <dsp:nvSpPr>
        <dsp:cNvPr id="0" name=""/>
        <dsp:cNvSpPr/>
      </dsp:nvSpPr>
      <dsp:spPr>
        <a:xfrm rot="16200000">
          <a:off x="2413220" y="1162083"/>
          <a:ext cx="1510262" cy="4876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4E996-B283-446B-9935-D60F0A362890}">
      <dsp:nvSpPr>
        <dsp:cNvPr id="0" name=""/>
        <dsp:cNvSpPr/>
      </dsp:nvSpPr>
      <dsp:spPr>
        <a:xfrm>
          <a:off x="2355669" y="611"/>
          <a:ext cx="1625364" cy="1300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Гігантоманія</a:t>
          </a:r>
          <a:endParaRPr lang="ru-RU" sz="1700" kern="1200" dirty="0"/>
        </a:p>
      </dsp:txBody>
      <dsp:txXfrm>
        <a:off x="2393753" y="38695"/>
        <a:ext cx="1549196" cy="1224123"/>
      </dsp:txXfrm>
    </dsp:sp>
    <dsp:sp modelId="{D4515ACC-644F-4C3F-9DB7-D862FBB667D7}">
      <dsp:nvSpPr>
        <dsp:cNvPr id="0" name=""/>
        <dsp:cNvSpPr/>
      </dsp:nvSpPr>
      <dsp:spPr>
        <a:xfrm rot="19500000">
          <a:off x="3804538" y="1886357"/>
          <a:ext cx="1510262" cy="4876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787FC-527C-438D-8619-BD5FBA2454A6}">
      <dsp:nvSpPr>
        <dsp:cNvPr id="0" name=""/>
        <dsp:cNvSpPr/>
      </dsp:nvSpPr>
      <dsp:spPr>
        <a:xfrm>
          <a:off x="4365554" y="1046891"/>
          <a:ext cx="1625364" cy="1300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Низький рівень сервісу</a:t>
          </a:r>
          <a:endParaRPr lang="ru-RU" sz="1700" kern="1200" dirty="0"/>
        </a:p>
      </dsp:txBody>
      <dsp:txXfrm>
        <a:off x="4403638" y="1084975"/>
        <a:ext cx="1549196" cy="1224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8CC93-30D2-4D9B-97C3-F8D647951555}">
      <dsp:nvSpPr>
        <dsp:cNvPr id="0" name=""/>
        <dsp:cNvSpPr/>
      </dsp:nvSpPr>
      <dsp:spPr>
        <a:xfrm>
          <a:off x="2312896" y="2248918"/>
          <a:ext cx="1710910" cy="1710910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Розвиток </a:t>
          </a:r>
          <a:r>
            <a:rPr lang="uk-UA" sz="2400" kern="1200" dirty="0" err="1" smtClean="0"/>
            <a:t>Хабу</a:t>
          </a:r>
          <a:endParaRPr lang="ru-RU" sz="2400" kern="1200" dirty="0"/>
        </a:p>
      </dsp:txBody>
      <dsp:txXfrm>
        <a:off x="2563453" y="2499475"/>
        <a:ext cx="1209796" cy="1209796"/>
      </dsp:txXfrm>
    </dsp:sp>
    <dsp:sp modelId="{0320C1F1-18A4-4C21-B0AA-77929164FBFE}">
      <dsp:nvSpPr>
        <dsp:cNvPr id="0" name=""/>
        <dsp:cNvSpPr/>
      </dsp:nvSpPr>
      <dsp:spPr>
        <a:xfrm rot="12900000">
          <a:off x="1021903" y="1886357"/>
          <a:ext cx="1510262" cy="4876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A3130-88C9-4E50-AB3F-4FF23ED2AA2B}">
      <dsp:nvSpPr>
        <dsp:cNvPr id="0" name=""/>
        <dsp:cNvSpPr/>
      </dsp:nvSpPr>
      <dsp:spPr>
        <a:xfrm>
          <a:off x="345784" y="1046891"/>
          <a:ext cx="1625364" cy="1300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Підготовка інфраструктури</a:t>
          </a:r>
          <a:endParaRPr lang="ru-RU" sz="1700" kern="1200" dirty="0"/>
        </a:p>
      </dsp:txBody>
      <dsp:txXfrm>
        <a:off x="383868" y="1084975"/>
        <a:ext cx="1549196" cy="1224123"/>
      </dsp:txXfrm>
    </dsp:sp>
    <dsp:sp modelId="{00821083-5BAA-4DA8-857A-6BE98DCD2DAB}">
      <dsp:nvSpPr>
        <dsp:cNvPr id="0" name=""/>
        <dsp:cNvSpPr/>
      </dsp:nvSpPr>
      <dsp:spPr>
        <a:xfrm rot="16200000">
          <a:off x="2413220" y="1162083"/>
          <a:ext cx="1510262" cy="4876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4E996-B283-446B-9935-D60F0A362890}">
      <dsp:nvSpPr>
        <dsp:cNvPr id="0" name=""/>
        <dsp:cNvSpPr/>
      </dsp:nvSpPr>
      <dsp:spPr>
        <a:xfrm>
          <a:off x="2355669" y="611"/>
          <a:ext cx="1625364" cy="1300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Базовий перевізник </a:t>
          </a:r>
          <a:endParaRPr lang="ru-RU" sz="1700" kern="1200" dirty="0"/>
        </a:p>
      </dsp:txBody>
      <dsp:txXfrm>
        <a:off x="2393753" y="38695"/>
        <a:ext cx="1549196" cy="1224123"/>
      </dsp:txXfrm>
    </dsp:sp>
    <dsp:sp modelId="{72FF0D5F-5049-443A-B958-562E6CB6B6AD}">
      <dsp:nvSpPr>
        <dsp:cNvPr id="0" name=""/>
        <dsp:cNvSpPr/>
      </dsp:nvSpPr>
      <dsp:spPr>
        <a:xfrm rot="19500000">
          <a:off x="3804538" y="1886357"/>
          <a:ext cx="1510262" cy="4876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1CDD7-DFB8-471F-8C00-63708E2EB872}">
      <dsp:nvSpPr>
        <dsp:cNvPr id="0" name=""/>
        <dsp:cNvSpPr/>
      </dsp:nvSpPr>
      <dsp:spPr>
        <a:xfrm>
          <a:off x="4365554" y="1046891"/>
          <a:ext cx="1625364" cy="1300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Рівень сервісу</a:t>
          </a:r>
          <a:endParaRPr lang="ru-RU" sz="1700" kern="1200"/>
        </a:p>
      </dsp:txBody>
      <dsp:txXfrm>
        <a:off x="4403638" y="1084975"/>
        <a:ext cx="1549196" cy="122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0.25726</cdr:x>
      <cdr:y>0.0576</cdr:y>
    </cdr:from>
    <cdr:to>
      <cdr:x>0.63074</cdr:x>
      <cdr:y>0.28521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832" y="2314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0.22761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2448272" cy="914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 rtl="0">
            <a:defRPr sz="16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uk-UA" sz="1200"/>
            <a:t>Продуктивність праці</a:t>
          </a:r>
          <a:r>
            <a:rPr lang="uk-UA" sz="1200" smtClean="0"/>
            <a:t>,</a:t>
          </a:r>
          <a:br>
            <a:rPr lang="uk-UA" sz="1200" smtClean="0"/>
          </a:br>
          <a:r>
            <a:rPr lang="uk-UA" sz="1200" smtClean="0"/>
            <a:t> пасажирів </a:t>
          </a:r>
          <a:r>
            <a:rPr lang="uk-UA" sz="1200"/>
            <a:t>на 1 </a:t>
          </a:r>
          <a:r>
            <a:rPr lang="uk-UA" sz="1200" smtClean="0"/>
            <a:t>працівника 2012-2014</a:t>
          </a:r>
          <a:endParaRPr lang="uk-UA" sz="1200"/>
        </a:p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0.66662</cdr:x>
      <cdr:y>0.1589</cdr:y>
    </cdr:from>
    <cdr:to>
      <cdr:x>0.84409</cdr:x>
      <cdr:y>0.23034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59760" y="800848"/>
          <a:ext cx="575000" cy="36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 sz="14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0.16496</cdr:x>
      <cdr:y>0.00174</cdr:y>
    </cdr:from>
    <cdr:to>
      <cdr:x>0.96507</cdr:x>
      <cdr:y>0.18747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4438" y="8760"/>
          <a:ext cx="259228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uk-UA" sz="1500" b="1" dirty="0" smtClean="0">
              <a:latin typeface="Calibri" pitchFamily="34" charset="0"/>
              <a:cs typeface="Calibri" pitchFamily="34" charset="0"/>
            </a:rPr>
            <a:t>Прямі</a:t>
          </a:r>
          <a:r>
            <a:rPr lang="uk-UA" sz="1500" b="1" baseline="0" dirty="0" smtClean="0">
              <a:latin typeface="Calibri" pitchFamily="34" charset="0"/>
              <a:cs typeface="Calibri" pitchFamily="34" charset="0"/>
            </a:rPr>
            <a:t> н</a:t>
          </a:r>
          <a:r>
            <a:rPr lang="uk-UA" sz="1500" b="1" dirty="0" smtClean="0">
              <a:latin typeface="Calibri" pitchFamily="34" charset="0"/>
              <a:cs typeface="Calibri" pitchFamily="34" charset="0"/>
            </a:rPr>
            <a:t>адходження </a:t>
          </a:r>
          <a:r>
            <a:rPr lang="uk-UA" sz="1500" b="1" noProof="0" dirty="0" smtClean="0">
              <a:latin typeface="Calibri" pitchFamily="34" charset="0"/>
              <a:cs typeface="Calibri" pitchFamily="34" charset="0"/>
            </a:rPr>
            <a:t>грошових</a:t>
          </a:r>
          <a:r>
            <a:rPr lang="ru-RU" sz="1500" b="1" dirty="0" smtClean="0">
              <a:latin typeface="Calibri" pitchFamily="34" charset="0"/>
              <a:cs typeface="Calibri" pitchFamily="34" charset="0"/>
            </a:rPr>
            <a:t> </a:t>
          </a:r>
          <a:endParaRPr lang="en-US" sz="1500" b="1" dirty="0" smtClean="0">
            <a:latin typeface="Calibri" pitchFamily="34" charset="0"/>
            <a:cs typeface="Calibri" pitchFamily="34" charset="0"/>
          </a:endParaRPr>
        </a:p>
        <a:p xmlns:a="http://schemas.openxmlformats.org/drawingml/2006/main">
          <a:pPr algn="ctr" rtl="0"/>
          <a:r>
            <a:rPr lang="ru-RU" sz="1500" b="1" dirty="0" smtClean="0">
              <a:latin typeface="Calibri" pitchFamily="34" charset="0"/>
              <a:cs typeface="Calibri" pitchFamily="34" charset="0"/>
            </a:rPr>
            <a:t>кошт</a:t>
          </a:r>
          <a:r>
            <a:rPr lang="uk-UA" sz="1500" b="1" dirty="0" err="1" smtClean="0">
              <a:latin typeface="Calibri" pitchFamily="34" charset="0"/>
              <a:cs typeface="Calibri" pitchFamily="34" charset="0"/>
            </a:rPr>
            <a:t>ів</a:t>
          </a:r>
          <a:r>
            <a:rPr lang="uk-UA" sz="1500" b="1" baseline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1500" b="1" dirty="0" smtClean="0">
              <a:latin typeface="Calibri" pitchFamily="34" charset="0"/>
              <a:cs typeface="Calibri" pitchFamily="34" charset="0"/>
            </a:rPr>
            <a:t>від МАУ, млн. грн.</a:t>
          </a:r>
        </a:p>
        <a:p xmlns:a="http://schemas.openxmlformats.org/drawingml/2006/main">
          <a:endParaRPr lang="uk-UA" sz="15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10C0E-078A-411A-AC02-FB5F87913574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F8A69-488D-4899-93CC-C03ACFC92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7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8A69-488D-4899-93CC-C03ACFC926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8A69-488D-4899-93CC-C03ACFC9265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5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8A69-488D-4899-93CC-C03ACFC926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571% 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8A69-488D-4899-93CC-C03ACFC9265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5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12%</a:t>
            </a:r>
            <a:r>
              <a:rPr lang="uk-UA" dirty="0" smtClean="0"/>
              <a:t> </a:t>
            </a:r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-53%</a:t>
            </a:r>
            <a:r>
              <a:rPr lang="uk-UA" dirty="0" smtClean="0"/>
              <a:t> </a:t>
            </a:r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474%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8A69-488D-4899-93CC-C03ACFC9265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160%</a:t>
            </a:r>
            <a:r>
              <a:rPr lang="uk-UA" dirty="0" smtClean="0"/>
              <a:t> </a:t>
            </a:r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uk-UA" dirty="0" smtClean="0"/>
              <a:t> </a:t>
            </a:r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94%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8A69-488D-4899-93CC-C03ACFC9265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6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2F4CC5B-F5EF-4FF2-8244-3D4ADC64B6AA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95F-F841-49DC-A858-E91476BFFC2A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3EB8-8EA8-4832-AB28-58A2F3D76DA9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37BC-B22A-43AB-ACFE-E00AF8AFF4D0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850B53B-BCBC-4997-A4DE-FE0EFEDDEB76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8452-408E-4CC2-AD52-F6FA8F60E560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4410-A50F-4B1C-A2F9-B9193B00CDA8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D884-88B1-4B64-AC25-BE75F066BC46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C81-E8BF-42D2-8C0F-8EEEA220A4C7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81C0-B97D-4B1C-BE81-A2FD47D09173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92AF-525D-4F39-A6AC-DAEB17BA2FEC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A177B4-AF54-4065-BD67-FC6862A8B0EC}" type="datetime1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Работа 2006-2015\ФОТО Пресс служба\HUR_5912.JPG"/>
          <p:cNvPicPr/>
          <p:nvPr/>
        </p:nvPicPr>
        <p:blipFill rotWithShape="1">
          <a:blip r:embed="rId2" cstate="print"/>
          <a:srcRect l="8370" b="2873"/>
          <a:stretch/>
        </p:blipFill>
        <p:spPr bwMode="auto">
          <a:xfrm>
            <a:off x="-19677" y="828789"/>
            <a:ext cx="9165501" cy="605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45775" y="6021288"/>
            <a:ext cx="9191599" cy="86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775" y="6165304"/>
            <a:ext cx="9189775" cy="718426"/>
          </a:xfrm>
          <a:solidFill>
            <a:schemeClr val="accent1">
              <a:lumMod val="60000"/>
              <a:lumOff val="40000"/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Стратегія розвитку </a:t>
            </a:r>
            <a:r>
              <a:rPr lang="uk-UA" sz="2800" b="1" dirty="0" err="1" smtClean="0">
                <a:solidFill>
                  <a:srgbClr val="FF0000"/>
                </a:solidFill>
                <a:latin typeface="+mn-lt"/>
              </a:rPr>
              <a:t>хабу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9677" y="-43230"/>
            <a:ext cx="9165501" cy="188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45776" y="-43230"/>
            <a:ext cx="9191599" cy="1744038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Аеропорт «Бориспіль»: від стагнації до зростання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3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Autofit/>
          </a:bodyPr>
          <a:lstStyle/>
          <a:p>
            <a:r>
              <a:rPr lang="uk-UA" dirty="0" smtClean="0"/>
              <a:t>2015: надходження від базового перевізника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1920" y="1268760"/>
            <a:ext cx="52920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У 2015 році завдяки:</a:t>
            </a:r>
          </a:p>
          <a:p>
            <a:pPr lvl="0"/>
            <a:endParaRPr lang="uk-UA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врегулюванню конфліктних ситуацій з </a:t>
            </a:r>
            <a:r>
              <a:rPr lang="uk-UA" dirty="0" smtClean="0"/>
              <a:t>авіаперевізником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збільшенню прямого та трансферного пасажиропотоку </a:t>
            </a:r>
            <a:endParaRPr lang="uk-UA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впровадженню спільних технологічних рішень  </a:t>
            </a:r>
            <a:endParaRPr lang="uk-UA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lvl="0">
              <a:spcBef>
                <a:spcPts val="600"/>
              </a:spcBef>
            </a:pPr>
            <a:r>
              <a:rPr lang="uk-UA" dirty="0" smtClean="0"/>
              <a:t>майже у 6 разів  порівняно з 2014р. збільшено фактичне надходження грошових коштів  від </a:t>
            </a:r>
          </a:p>
          <a:p>
            <a:pPr lvl="0"/>
            <a:r>
              <a:rPr lang="uk-UA" dirty="0" smtClean="0"/>
              <a:t>базового перевізника -  авіакомпанії «МАУ»</a:t>
            </a:r>
          </a:p>
          <a:p>
            <a:pPr lvl="0"/>
            <a:endParaRPr lang="uk-UA" sz="1000" dirty="0" smtClean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405717"/>
              </p:ext>
            </p:extLst>
          </p:nvPr>
        </p:nvGraphicFramePr>
        <p:xfrm>
          <a:off x="252000" y="1260000"/>
          <a:ext cx="323988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2015: зменшення боргового навантаження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944873"/>
              </p:ext>
            </p:extLst>
          </p:nvPr>
        </p:nvGraphicFramePr>
        <p:xfrm>
          <a:off x="252000" y="1260000"/>
          <a:ext cx="3275884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1772816"/>
            <a:ext cx="5184576" cy="382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2015 році з метою зменшення боргового навантаження:</a:t>
            </a:r>
          </a:p>
          <a:p>
            <a:endParaRPr lang="uk-UA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повернуто рекордну суму кредитів та </a:t>
            </a:r>
            <a:r>
              <a:rPr lang="uk-UA" dirty="0" smtClean="0"/>
              <a:t>позик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оптимізовано  кредитний портфель </a:t>
            </a:r>
            <a:r>
              <a:rPr lang="uk-UA" dirty="0" smtClean="0"/>
              <a:t>підприємства</a:t>
            </a:r>
            <a:endParaRPr lang="uk-UA" dirty="0"/>
          </a:p>
          <a:p>
            <a:pPr marL="285750" indent="-285750">
              <a:buFont typeface="Wingdings" pitchFamily="2" charset="2"/>
              <a:buChar char="Ø"/>
            </a:pPr>
            <a:endParaRPr lang="uk-UA" dirty="0" smtClean="0"/>
          </a:p>
          <a:p>
            <a:pPr marL="285750" indent="-285750">
              <a:buFont typeface="Wingdings" pitchFamily="2" charset="2"/>
              <a:buChar char="Ø"/>
            </a:pPr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pPr marL="285750" indent="-285750">
              <a:buFont typeface="Wingdings" pitchFamily="2" charset="2"/>
              <a:buChar char="Ø"/>
            </a:pPr>
            <a:endParaRPr lang="uk-UA" sz="1600" dirty="0"/>
          </a:p>
          <a:p>
            <a:r>
              <a:rPr lang="uk-UA" sz="1200" dirty="0" smtClean="0">
                <a:latin typeface="Calibri" pitchFamily="34" charset="0"/>
                <a:cs typeface="Calibri" pitchFamily="34" charset="0"/>
              </a:rPr>
              <a:t>* сума </a:t>
            </a:r>
            <a:r>
              <a:rPr lang="uk-UA" sz="1200" dirty="0">
                <a:latin typeface="Calibri" pitchFamily="34" charset="0"/>
                <a:cs typeface="Calibri" pitchFamily="34" charset="0"/>
              </a:rPr>
              <a:t>вказана без врахування відсотків, сплачених за користування </a:t>
            </a:r>
            <a:r>
              <a:rPr lang="uk-UA" sz="1200" dirty="0" smtClean="0">
                <a:latin typeface="Calibri" pitchFamily="34" charset="0"/>
                <a:cs typeface="Calibri" pitchFamily="34" charset="0"/>
              </a:rPr>
              <a:t>кредитами</a:t>
            </a:r>
            <a:endParaRPr lang="uk-UA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2015: забезпечення прибутковості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12</a:t>
            </a:fld>
            <a:endParaRPr lang="ru-RU">
              <a:solidFill>
                <a:srgbClr val="464653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330010"/>
              </p:ext>
            </p:extLst>
          </p:nvPr>
        </p:nvGraphicFramePr>
        <p:xfrm>
          <a:off x="251520" y="1268760"/>
          <a:ext cx="3240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1450" y="1231414"/>
            <a:ext cx="3611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uk-UA" sz="15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1500" b="1" dirty="0">
                <a:solidFill>
                  <a:prstClr val="black"/>
                </a:solidFill>
              </a:rPr>
              <a:t>Фінансовий результат </a:t>
            </a:r>
            <a:r>
              <a:rPr lang="uk-UA" sz="1500" b="1" dirty="0" smtClean="0">
                <a:solidFill>
                  <a:prstClr val="black"/>
                </a:solidFill>
              </a:rPr>
              <a:t>до</a:t>
            </a:r>
            <a:br>
              <a:rPr lang="uk-UA" sz="1500" b="1" dirty="0" smtClean="0">
                <a:solidFill>
                  <a:prstClr val="black"/>
                </a:solidFill>
              </a:rPr>
            </a:br>
            <a:r>
              <a:rPr lang="uk-UA" sz="1500" b="1" dirty="0" smtClean="0">
                <a:solidFill>
                  <a:prstClr val="black"/>
                </a:solidFill>
              </a:rPr>
              <a:t> </a:t>
            </a:r>
            <a:r>
              <a:rPr lang="uk-UA" sz="1500" b="1" dirty="0">
                <a:solidFill>
                  <a:prstClr val="black"/>
                </a:solidFill>
              </a:rPr>
              <a:t>оподаткування, </a:t>
            </a:r>
            <a:r>
              <a:rPr lang="uk-UA" sz="1500" b="1" dirty="0" smtClean="0">
                <a:solidFill>
                  <a:prstClr val="black"/>
                </a:solidFill>
              </a:rPr>
              <a:t>млн</a:t>
            </a:r>
            <a:r>
              <a:rPr lang="uk-UA" sz="1500" b="1" dirty="0">
                <a:solidFill>
                  <a:prstClr val="black"/>
                </a:solidFill>
              </a:rPr>
              <a:t>. грн.</a:t>
            </a:r>
          </a:p>
        </p:txBody>
      </p:sp>
      <p:sp>
        <p:nvSpPr>
          <p:cNvPr id="11" name="Прямоугольник 13"/>
          <p:cNvSpPr/>
          <p:nvPr/>
        </p:nvSpPr>
        <p:spPr>
          <a:xfrm>
            <a:off x="3863340" y="1973739"/>
            <a:ext cx="502914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Рекордна прибутковість 2015 року: </a:t>
            </a:r>
          </a:p>
          <a:p>
            <a:endParaRPr lang="uk-UA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д</a:t>
            </a:r>
            <a:r>
              <a:rPr lang="uk-UA" dirty="0" smtClean="0"/>
              <a:t>озволила збільшити базу для поповнення </a:t>
            </a:r>
            <a:r>
              <a:rPr lang="uk-UA" dirty="0"/>
              <a:t>Державного </a:t>
            </a:r>
            <a:r>
              <a:rPr lang="uk-UA" dirty="0" smtClean="0"/>
              <a:t>бюджету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с</a:t>
            </a:r>
            <a:r>
              <a:rPr lang="uk-UA" dirty="0" smtClean="0"/>
              <a:t>творила основу для подальшого розвитку підприємства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57765"/>
              </p:ext>
            </p:extLst>
          </p:nvPr>
        </p:nvGraphicFramePr>
        <p:xfrm>
          <a:off x="252000" y="1260000"/>
          <a:ext cx="323988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uk-UA" dirty="0" smtClean="0"/>
              <a:t>2015: зниження </a:t>
            </a:r>
            <a:r>
              <a:rPr lang="uk-UA" dirty="0"/>
              <a:t>витрат на закупівлі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1920" y="1700808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Забезпечення прозорості </a:t>
            </a:r>
            <a:r>
              <a:rPr lang="uk-UA" dirty="0"/>
              <a:t>та </a:t>
            </a:r>
            <a:r>
              <a:rPr lang="uk-UA" dirty="0" smtClean="0"/>
              <a:t>ефективності </a:t>
            </a:r>
            <a:r>
              <a:rPr lang="uk-UA" dirty="0"/>
              <a:t>закупівель</a:t>
            </a:r>
            <a:r>
              <a:rPr lang="uk-UA" dirty="0" smtClean="0"/>
              <a:t>:</a:t>
            </a:r>
          </a:p>
          <a:p>
            <a:endParaRPr lang="ru-RU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відхід від політики гігантоманії та практики «освоєння» грошових </a:t>
            </a:r>
            <a:r>
              <a:rPr lang="uk-UA" dirty="0" smtClean="0"/>
              <a:t>коштів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50" dirty="0" smtClean="0"/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відмова </a:t>
            </a:r>
            <a:r>
              <a:rPr lang="uk-UA" dirty="0"/>
              <a:t>від непрозорих «схем</a:t>
            </a:r>
            <a:r>
              <a:rPr lang="uk-UA" dirty="0" smtClean="0"/>
              <a:t>» </a:t>
            </a: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налагодження прозорих тендерних процедур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marL="285750" lvl="0" indent="-285750">
              <a:buFont typeface="Wingdings" pitchFamily="2" charset="2"/>
              <a:buChar char="Ø"/>
            </a:pPr>
            <a:endParaRPr lang="uk-UA" dirty="0"/>
          </a:p>
          <a:p>
            <a:pPr lvl="0"/>
            <a:r>
              <a:rPr lang="uk-UA" sz="1200" dirty="0" smtClean="0"/>
              <a:t>*</a:t>
            </a:r>
            <a:r>
              <a:rPr lang="uk-UA" dirty="0" smtClean="0"/>
              <a:t> </a:t>
            </a:r>
            <a:r>
              <a:rPr lang="uk-UA" sz="1200" dirty="0" smtClean="0">
                <a:latin typeface="Calibri" pitchFamily="34" charset="0"/>
                <a:cs typeface="Calibri" pitchFamily="34" charset="0"/>
              </a:rPr>
              <a:t>більшість закупівель у міжнародному аеропорту прив'язана до цін у іноземній валюті (енергоносії, анти-кригова рідина, паливо, запасні частини та обладнання іноземного виробництва і т. і.)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561213" y="3869100"/>
            <a:ext cx="510659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725" y="1285307"/>
            <a:ext cx="2804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uk-UA" sz="15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Витрачено коштів на закупівлі</a:t>
            </a:r>
            <a:r>
              <a:rPr lang="ru-RU" dirty="0"/>
              <a:t>, </a:t>
            </a:r>
          </a:p>
          <a:p>
            <a:pPr algn="ctr">
              <a:defRPr lang="uk-UA" sz="15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тис. дол. США*</a:t>
            </a:r>
          </a:p>
          <a:p>
            <a:endParaRPr lang="uk-UA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/>
              <a:t>2015: відрахування до держбюджету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63340" y="1973739"/>
            <a:ext cx="50291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Завдяки забезпеченню рекордної прибутковості: </a:t>
            </a:r>
          </a:p>
          <a:p>
            <a:endParaRPr lang="uk-UA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подвоєно суму платежів до Державного </a:t>
            </a:r>
            <a:r>
              <a:rPr lang="uk-UA" dirty="0" smtClean="0"/>
              <a:t>бюджету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поповнення Державного бюджету стало основним </a:t>
            </a:r>
            <a:r>
              <a:rPr lang="uk-UA" dirty="0" smtClean="0"/>
              <a:t>завданням для керівництва аеропорту  </a:t>
            </a:r>
            <a:endParaRPr lang="ru-RU" dirty="0"/>
          </a:p>
        </p:txBody>
      </p:sp>
      <p:grpSp>
        <p:nvGrpSpPr>
          <p:cNvPr id="4" name="Группа 6"/>
          <p:cNvGrpSpPr/>
          <p:nvPr/>
        </p:nvGrpSpPr>
        <p:grpSpPr>
          <a:xfrm>
            <a:off x="252000" y="1260000"/>
            <a:ext cx="3272662" cy="5040560"/>
            <a:chOff x="252000" y="1260000"/>
            <a:chExt cx="4680000" cy="5040560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6271896"/>
                </p:ext>
              </p:extLst>
            </p:nvPr>
          </p:nvGraphicFramePr>
          <p:xfrm>
            <a:off x="252000" y="1260000"/>
            <a:ext cx="4680000" cy="5040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"/>
            <p:cNvSpPr txBox="1"/>
            <p:nvPr/>
          </p:nvSpPr>
          <p:spPr>
            <a:xfrm>
              <a:off x="3408120" y="1916832"/>
              <a:ext cx="756186" cy="28803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uk-UA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75608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2016: подальша реалізація Стратегії 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09771"/>
              </p:ext>
            </p:extLst>
          </p:nvPr>
        </p:nvGraphicFramePr>
        <p:xfrm>
          <a:off x="457200" y="2132856"/>
          <a:ext cx="8229600" cy="347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43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Показники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 квартал 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 квартал 2016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433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Обслуговано пасажирів, тис. пас.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uk-UA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1 512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43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uk-UA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uk-UA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трансферних пасажирів, </a:t>
                      </a:r>
                      <a:r>
                        <a:rPr kumimoji="0" lang="uk-UA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тис.пас</a:t>
                      </a:r>
                      <a:r>
                        <a:rPr kumimoji="0" lang="uk-UA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 smtClean="0"/>
                        <a:t>169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43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Чистий дохід, тис. грн.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 smtClean="0"/>
                        <a:t>526 577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 smtClean="0"/>
                        <a:t>674 138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43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Чистий фінансовий  результат, тис. грн.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 smtClean="0"/>
                        <a:t>-299 050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 smtClean="0"/>
                        <a:t>175 909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601216" y="1412776"/>
            <a:ext cx="8003232" cy="4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Порівняння результатів І кварталу 2015року  та І кварталу 2016 року</a:t>
            </a:r>
          </a:p>
        </p:txBody>
      </p:sp>
    </p:spTree>
    <p:extLst>
      <p:ext uri="{BB962C8B-B14F-4D97-AF65-F5344CB8AC3E}">
        <p14:creationId xmlns:p14="http://schemas.microsoft.com/office/powerpoint/2010/main" val="11924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990600"/>
          </a:xfrm>
        </p:spPr>
        <p:txBody>
          <a:bodyPr>
            <a:noAutofit/>
          </a:bodyPr>
          <a:lstStyle/>
          <a:p>
            <a:r>
              <a:rPr lang="uk-UA" dirty="0" smtClean="0"/>
              <a:t>2016-2020: </a:t>
            </a:r>
            <a:r>
              <a:rPr lang="uk-UA" dirty="0"/>
              <a:t>подальша реалізація Стратегії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51363"/>
              </p:ext>
            </p:extLst>
          </p:nvPr>
        </p:nvGraphicFramePr>
        <p:xfrm>
          <a:off x="179512" y="1628800"/>
          <a:ext cx="8784975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Співпраця з базовим перевізником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Розвиток трансферної інфраструктури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Забезпечення належного рівня сервісу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Розробка узгодженої п'ятирічної програми, що спирається на плани розвитку авіакомпанії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None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Реалізація проектів реконструкції та розширення перону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пасажирської галереї (збільшення місць стоянок та виходів на посадку)</a:t>
                      </a:r>
                      <a:endParaRPr kumimoji="0"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Впровадження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заходів зі спрощення проходження формальностей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054">
                <a:tc>
                  <a:txBody>
                    <a:bodyPr/>
                    <a:lstStyle/>
                    <a:p>
                      <a:r>
                        <a:rPr lang="uk-UA" dirty="0" smtClean="0"/>
                        <a:t>Впровадження технологічних рішень, спрямованих</a:t>
                      </a:r>
                      <a:r>
                        <a:rPr lang="uk-UA" baseline="0" dirty="0" smtClean="0"/>
                        <a:t> на розбудову  </a:t>
                      </a:r>
                      <a:r>
                        <a:rPr lang="uk-UA" baseline="0" dirty="0" err="1" smtClean="0"/>
                        <a:t>хабу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Calibri" pitchFamily="34" charset="0"/>
                        </a:rPr>
                        <a:t>Запуск</a:t>
                      </a:r>
                      <a:r>
                        <a:rPr lang="uk-UA" sz="1800" baseline="0" dirty="0" smtClean="0">
                          <a:latin typeface="Calibri" pitchFamily="34" charset="0"/>
                        </a:rPr>
                        <a:t> системи централізованої заправки літаків</a:t>
                      </a:r>
                      <a:endParaRPr lang="uk-UA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Подальший</a:t>
                      </a:r>
                      <a:r>
                        <a:rPr lang="uk-UA" sz="1800" baseline="0" dirty="0" smtClean="0"/>
                        <a:t> розвиток неавіаційної сфери (готель, магазини, пункти харчування)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7680" t="12313" r="2319" b="7558"/>
          <a:stretch/>
        </p:blipFill>
        <p:spPr bwMode="auto">
          <a:xfrm>
            <a:off x="-32727" y="408125"/>
            <a:ext cx="9163677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45775" y="5517232"/>
            <a:ext cx="9191599" cy="136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775" y="5709333"/>
            <a:ext cx="9189775" cy="1174397"/>
          </a:xfrm>
          <a:solidFill>
            <a:schemeClr val="accent1">
              <a:lumMod val="60000"/>
              <a:lumOff val="40000"/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В.о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Генерального директора Дихне Є.Г.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775" y="-43230"/>
            <a:ext cx="9191599" cy="152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2727" y="-43230"/>
            <a:ext cx="9191599" cy="1311990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</p:spPr>
        <p:txBody>
          <a:bodyPr vert="horz" anchor="ctr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Дякую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 увагу!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3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Аеропорт</a:t>
            </a:r>
            <a:r>
              <a:rPr lang="en-US" dirty="0" smtClean="0"/>
              <a:t> </a:t>
            </a:r>
            <a:r>
              <a:rPr lang="uk-UA" dirty="0" smtClean="0"/>
              <a:t>«Бориспіль» сьогодні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589240"/>
            <a:ext cx="8424936" cy="7200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dirty="0" smtClean="0"/>
              <a:t>Міжнародний аеропорт «Бориспіль» має стратегічне значення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 smtClean="0"/>
              <a:t>для економіки та безпеки держави</a:t>
            </a:r>
            <a:endParaRPr lang="en-US" sz="1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484784"/>
            <a:ext cx="475252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k-UA" b="1" dirty="0"/>
              <a:t>н</a:t>
            </a:r>
            <a:r>
              <a:rPr lang="uk-UA" b="1" dirty="0" smtClean="0"/>
              <a:t>айбільший</a:t>
            </a:r>
            <a:r>
              <a:rPr lang="uk-UA" dirty="0" smtClean="0"/>
              <a:t> </a:t>
            </a:r>
            <a:r>
              <a:rPr lang="uk-UA" dirty="0"/>
              <a:t>аеропорт </a:t>
            </a:r>
            <a:r>
              <a:rPr lang="uk-UA" dirty="0" smtClean="0"/>
              <a:t>країни (68%) </a:t>
            </a:r>
            <a:endParaRPr lang="uk-UA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33</a:t>
            </a:r>
            <a:r>
              <a:rPr lang="uk-UA" dirty="0" smtClean="0"/>
              <a:t> авіакомпані</a:t>
            </a:r>
            <a:r>
              <a:rPr lang="uk-UA" dirty="0"/>
              <a:t>ї</a:t>
            </a:r>
            <a:r>
              <a:rPr lang="uk-UA" dirty="0" smtClean="0"/>
              <a:t> </a:t>
            </a:r>
            <a:r>
              <a:rPr lang="uk-UA" dirty="0"/>
              <a:t>на </a:t>
            </a:r>
            <a:r>
              <a:rPr lang="uk-UA" b="1" dirty="0" smtClean="0"/>
              <a:t>76</a:t>
            </a:r>
            <a:r>
              <a:rPr lang="uk-UA" dirty="0" smtClean="0"/>
              <a:t> </a:t>
            </a:r>
            <a:r>
              <a:rPr lang="uk-UA" dirty="0"/>
              <a:t>регулярних маршрутах </a:t>
            </a:r>
            <a:endParaRPr lang="ru-RU" dirty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b="1" dirty="0"/>
              <a:t>в</a:t>
            </a:r>
            <a:r>
              <a:rPr lang="uk-UA" b="1" dirty="0" smtClean="0"/>
              <a:t>игідне </a:t>
            </a:r>
            <a:r>
              <a:rPr lang="uk-UA" b="1" dirty="0"/>
              <a:t>географічне розташування </a:t>
            </a:r>
            <a:r>
              <a:rPr lang="uk-UA" dirty="0"/>
              <a:t>на перетині багатьох повітряних трас, що поєднують Азію з Європою та </a:t>
            </a:r>
            <a:r>
              <a:rPr lang="uk-UA" dirty="0" smtClean="0"/>
              <a:t>Америкою</a:t>
            </a:r>
            <a:endParaRPr lang="en-US" dirty="0" smtClean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b="1" dirty="0" smtClean="0"/>
              <a:t>2</a:t>
            </a:r>
            <a:r>
              <a:rPr lang="uk-UA" dirty="0" smtClean="0"/>
              <a:t> </a:t>
            </a:r>
            <a:r>
              <a:rPr lang="uk-UA" dirty="0"/>
              <a:t>злітно-посадкові смуги та новий найбільший пасажирський термінал в </a:t>
            </a:r>
            <a:r>
              <a:rPr lang="uk-UA" dirty="0" smtClean="0"/>
              <a:t>Україні</a:t>
            </a:r>
            <a:endParaRPr lang="en-US" dirty="0" smtClean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smtClean="0"/>
              <a:t>в </a:t>
            </a:r>
            <a:r>
              <a:rPr lang="uk-UA" b="1" dirty="0"/>
              <a:t>трійці кращих </a:t>
            </a:r>
            <a:r>
              <a:rPr lang="uk-UA" dirty="0"/>
              <a:t>аеропортів Східної Європи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42360"/>
              </p:ext>
            </p:extLst>
          </p:nvPr>
        </p:nvGraphicFramePr>
        <p:xfrm>
          <a:off x="467544" y="1412776"/>
          <a:ext cx="35283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424936" cy="990600"/>
          </a:xfrm>
        </p:spPr>
        <p:txBody>
          <a:bodyPr>
            <a:noAutofit/>
          </a:bodyPr>
          <a:lstStyle/>
          <a:p>
            <a:r>
              <a:rPr lang="uk-UA" dirty="0" smtClean="0"/>
              <a:t>2014: </a:t>
            </a:r>
            <a:r>
              <a:rPr lang="uk-UA" dirty="0"/>
              <a:t>погіршення </a:t>
            </a:r>
            <a:r>
              <a:rPr lang="uk-UA" dirty="0" smtClean="0"/>
              <a:t>показників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30015" y="6360933"/>
            <a:ext cx="1981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6903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Наростання кризових явищ, збитковість та падіння пасажиропотоку </a:t>
            </a:r>
            <a:r>
              <a:rPr lang="uk-UA" dirty="0" smtClean="0"/>
              <a:t>вимагали</a:t>
            </a:r>
            <a:r>
              <a:rPr lang="uk-UA" dirty="0"/>
              <a:t> </a:t>
            </a:r>
            <a:r>
              <a:rPr lang="uk-UA" dirty="0" smtClean="0"/>
              <a:t>у 2014 році негайного </a:t>
            </a:r>
            <a:r>
              <a:rPr lang="uk-UA" dirty="0"/>
              <a:t>вжиття заходів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62720"/>
              </p:ext>
            </p:extLst>
          </p:nvPr>
        </p:nvGraphicFramePr>
        <p:xfrm>
          <a:off x="179512" y="1268760"/>
          <a:ext cx="2520280" cy="400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316823"/>
              </p:ext>
            </p:extLst>
          </p:nvPr>
        </p:nvGraphicFramePr>
        <p:xfrm>
          <a:off x="6286512" y="1285860"/>
          <a:ext cx="2448272" cy="401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09726"/>
              </p:ext>
            </p:extLst>
          </p:nvPr>
        </p:nvGraphicFramePr>
        <p:xfrm>
          <a:off x="3131840" y="1268760"/>
          <a:ext cx="2808312" cy="401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2014: </a:t>
            </a:r>
            <a:r>
              <a:rPr lang="uk-UA" dirty="0"/>
              <a:t>наростання кризових явищ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30015" y="6360933"/>
            <a:ext cx="1981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896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dirty="0"/>
              <a:t>Наприкінці 2014 року аеропорт </a:t>
            </a:r>
            <a:r>
              <a:rPr lang="uk-UA" dirty="0" smtClean="0"/>
              <a:t>знаходився </a:t>
            </a:r>
            <a:r>
              <a:rPr lang="uk-UA" dirty="0"/>
              <a:t>у </a:t>
            </a:r>
            <a:r>
              <a:rPr lang="uk-UA" dirty="0" smtClean="0"/>
              <a:t>кризовому стані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4342956"/>
              </p:ext>
            </p:extLst>
          </p:nvPr>
        </p:nvGraphicFramePr>
        <p:xfrm>
          <a:off x="1331640" y="1916832"/>
          <a:ext cx="633670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завдання на 2015 рік 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84906"/>
              </p:ext>
            </p:extLst>
          </p:nvPr>
        </p:nvGraphicFramePr>
        <p:xfrm>
          <a:off x="351692" y="1248506"/>
          <a:ext cx="8468780" cy="4844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90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Криза</a:t>
                      </a:r>
                      <a:r>
                        <a:rPr kumimoji="0" lang="uk-UA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2015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Збитковість підприємства 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Вихід на рівень прибутковості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9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Падіння пасажиропотоку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Зростання  пасажиропотоку навіть в умовах кризи  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9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Конфронтація з базовим перевізником,</a:t>
                      </a:r>
                    </a:p>
                    <a:p>
                      <a:pPr algn="ctr"/>
                      <a:r>
                        <a:rPr lang="uk-UA" sz="1800" dirty="0" smtClean="0"/>
                        <a:t>зменшення грошових надходжень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Врегулювання конфліктних ситуацій, збільшення надходжень від МАУ 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59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Непрозорі «схеми» закупівель, гігантоманія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Забезпечення прозорості закупівель, зниженн</a:t>
                      </a:r>
                      <a:r>
                        <a:rPr lang="uk-UA" sz="1800" baseline="0" dirty="0" smtClean="0"/>
                        <a:t>я витрат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5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</a:t>
                      </a:r>
                      <a:r>
                        <a:rPr lang="uk-UA" sz="1800" dirty="0" smtClean="0"/>
                        <a:t>акопичення боргів, велике</a:t>
                      </a:r>
                      <a:r>
                        <a:rPr lang="uk-UA" sz="1800" baseline="0" dirty="0" smtClean="0"/>
                        <a:t> кредитне навантаження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Повернення кредитів та позик, оптимізація кредитного портфелю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59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Зменшення відрахувань до держбюджету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Поповнення держбюджету 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92899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Нова стратегія передбачає розвиток аеропорту «Бориспіль» </a:t>
            </a:r>
            <a:r>
              <a:rPr lang="uk-UA" sz="1800" dirty="0" smtClean="0"/>
              <a:t>як</a:t>
            </a:r>
          </a:p>
          <a:p>
            <a:pPr marL="0" indent="0" algn="ctr">
              <a:buNone/>
            </a:pPr>
            <a:r>
              <a:rPr lang="uk-UA" sz="1800" dirty="0" smtClean="0"/>
              <a:t>Міжнародного вузлового </a:t>
            </a:r>
            <a:r>
              <a:rPr lang="uk-UA" sz="1800" dirty="0" smtClean="0"/>
              <a:t>аеропорту (</a:t>
            </a:r>
            <a:r>
              <a:rPr lang="uk-UA" sz="1800" dirty="0" err="1" smtClean="0"/>
              <a:t>хабу</a:t>
            </a:r>
            <a:r>
              <a:rPr lang="uk-UA" sz="1800" dirty="0" smtClean="0"/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Нова </a:t>
            </a:r>
            <a:r>
              <a:rPr lang="uk-UA" dirty="0" smtClean="0"/>
              <a:t>стратегія: </a:t>
            </a:r>
            <a:r>
              <a:rPr lang="uk-UA" dirty="0" smtClean="0"/>
              <a:t>аеропорт - </a:t>
            </a:r>
            <a:r>
              <a:rPr lang="uk-UA" dirty="0" err="1" smtClean="0"/>
              <a:t>хаб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21364605"/>
              </p:ext>
            </p:extLst>
          </p:nvPr>
        </p:nvGraphicFramePr>
        <p:xfrm>
          <a:off x="1403648" y="2132856"/>
          <a:ext cx="633670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990600"/>
          </a:xfrm>
        </p:spPr>
        <p:txBody>
          <a:bodyPr>
            <a:noAutofit/>
          </a:bodyPr>
          <a:lstStyle/>
          <a:p>
            <a:r>
              <a:rPr lang="uk-UA" dirty="0" smtClean="0"/>
              <a:t>Виконано у 2015 році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47672"/>
              </p:ext>
            </p:extLst>
          </p:nvPr>
        </p:nvGraphicFramePr>
        <p:xfrm>
          <a:off x="179512" y="1484784"/>
          <a:ext cx="8784975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Співпраця з базовим перевізником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Розвиток трансферної інфраструктури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Забезпечення належного рівня сервісу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Аеропорт в</a:t>
                      </a:r>
                      <a:r>
                        <a:rPr lang="uk-UA" dirty="0" smtClean="0"/>
                        <a:t>ідмовився</a:t>
                      </a:r>
                      <a:r>
                        <a:rPr lang="uk-UA" baseline="0" dirty="0" smtClean="0"/>
                        <a:t> від політики конфронтації.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Врегульовано конфліктні ситуації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None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Обслуговування внутрішніх і міжнародних рейсів переведено «під один дах»</a:t>
                      </a:r>
                      <a:r>
                        <a:rPr kumimoji="0"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indent="0" algn="l" rtl="0" eaLnBrk="1" latinLnBrk="0" hangingPunct="1">
                        <a:buNone/>
                      </a:pPr>
                      <a:r>
                        <a:rPr kumimoji="0"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Перший крок реалізації стратегії </a:t>
                      </a:r>
                      <a:r>
                        <a:rPr kumimoji="0" lang="uk-UA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хабу</a:t>
                      </a:r>
                      <a:endParaRPr kumimoji="0"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Впроваджено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ові сервіси для пасажирів (нові пункти харчування, дитячі ігрові зони, послуги мобільної реєстрації, послуга 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тощо)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8907">
                <a:tc>
                  <a:txBody>
                    <a:bodyPr/>
                    <a:lstStyle/>
                    <a:p>
                      <a:r>
                        <a:rPr lang="uk-UA" dirty="0" smtClean="0"/>
                        <a:t>Впроваджено спільні технологічні рішення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Calibri" pitchFamily="34" charset="0"/>
                        </a:rPr>
                        <a:t>Реалізовано численні</a:t>
                      </a:r>
                      <a:r>
                        <a:rPr lang="uk-UA" sz="1800" baseline="0" dirty="0" smtClean="0">
                          <a:latin typeface="Calibri" pitchFamily="34" charset="0"/>
                        </a:rPr>
                        <a:t> проекти покращення наявної інфраструктури без значних капіталовкладень </a:t>
                      </a:r>
                      <a:endParaRPr lang="uk-UA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Введено 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нову технологію проходження формальностей, що дозволило с</a:t>
                      </a:r>
                      <a:r>
                        <a:rPr lang="uk-UA" sz="1800" dirty="0" smtClean="0"/>
                        <a:t>коротити час стикування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41330"/>
              </p:ext>
            </p:extLst>
          </p:nvPr>
        </p:nvGraphicFramePr>
        <p:xfrm>
          <a:off x="252000" y="1260000"/>
          <a:ext cx="3239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2015: зростання </a:t>
            </a:r>
            <a:r>
              <a:rPr lang="uk-UA" dirty="0"/>
              <a:t>пасажиропотоку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TextBox 1"/>
          <p:cNvSpPr txBox="1"/>
          <p:nvPr/>
        </p:nvSpPr>
        <p:spPr>
          <a:xfrm>
            <a:off x="2498123" y="2060848"/>
            <a:ext cx="465282" cy="288032"/>
          </a:xfrm>
          <a:prstGeom prst="rect">
            <a:avLst/>
          </a:prstGeom>
        </p:spPr>
        <p:txBody>
          <a:bodyPr wrap="none" rtlCol="0"/>
          <a:lstStyle>
            <a:defPPr>
              <a:defRPr lang="ru-RU"/>
            </a:defPPr>
            <a:lvl1pPr indent="0">
              <a:defRPr sz="12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700222"/>
            <a:ext cx="504056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dirty="0" smtClean="0"/>
              <a:t>Навіть </a:t>
            </a:r>
            <a:r>
              <a:rPr lang="uk-UA" dirty="0"/>
              <a:t>в складних</a:t>
            </a:r>
            <a:r>
              <a:rPr lang="ru-RU" dirty="0"/>
              <a:t> </a:t>
            </a:r>
            <a:r>
              <a:rPr lang="uk-UA" dirty="0"/>
              <a:t>економічних</a:t>
            </a:r>
            <a:r>
              <a:rPr lang="ru-RU" dirty="0"/>
              <a:t> </a:t>
            </a:r>
            <a:r>
              <a:rPr lang="uk-UA" dirty="0" smtClean="0"/>
              <a:t>умовах,  на фоні</a:t>
            </a:r>
            <a:r>
              <a:rPr lang="ru-RU" dirty="0" smtClean="0"/>
              <a:t>:</a:t>
            </a:r>
          </a:p>
          <a:p>
            <a:pPr lvl="0" algn="just"/>
            <a:endParaRPr lang="ru-RU" dirty="0" smtClean="0"/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падіння пасажиропотоку в Україні </a:t>
            </a:r>
            <a:endParaRPr lang="uk-UA" dirty="0" smtClean="0"/>
          </a:p>
          <a:p>
            <a:pPr marL="285750" lvl="0" indent="-285750">
              <a:lnSpc>
                <a:spcPct val="120000"/>
              </a:lnSpc>
            </a:pPr>
            <a:r>
              <a:rPr lang="uk-UA" sz="1100" dirty="0" smtClean="0"/>
              <a:t> </a:t>
            </a:r>
            <a:endParaRPr lang="uk-UA" sz="1100" dirty="0"/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негативної динаміки ВВП </a:t>
            </a:r>
            <a:endParaRPr lang="uk-UA" dirty="0" smtClean="0"/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/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різкого зниження купівельної спроможності населення </a:t>
            </a:r>
          </a:p>
          <a:p>
            <a:pPr algn="just"/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2015 </a:t>
            </a:r>
            <a:r>
              <a:rPr lang="uk-UA" dirty="0" smtClean="0"/>
              <a:t>році вперше за декілька років  досягнуто  зростання пасажиропотоку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2015: покращення фінансового результату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9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772816"/>
            <a:ext cx="4970804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Вже за результатами першого року реформування підприємства забезпечено:</a:t>
            </a:r>
          </a:p>
          <a:p>
            <a:endParaRPr lang="uk-UA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</a:rPr>
              <a:t>рекордне </a:t>
            </a:r>
            <a:r>
              <a:rPr lang="uk-UA" dirty="0">
                <a:solidFill>
                  <a:prstClr val="black"/>
                </a:solidFill>
              </a:rPr>
              <a:t>зростання </a:t>
            </a:r>
            <a:r>
              <a:rPr lang="uk-UA" dirty="0" smtClean="0">
                <a:solidFill>
                  <a:prstClr val="black"/>
                </a:solidFill>
              </a:rPr>
              <a:t>доходів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</a:rPr>
              <a:t>зниження витрат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uk-UA" sz="1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</a:rPr>
              <a:t>досягнута </a:t>
            </a:r>
            <a:r>
              <a:rPr lang="uk-UA" dirty="0">
                <a:solidFill>
                  <a:prstClr val="black"/>
                </a:solidFill>
              </a:rPr>
              <a:t>безпрецедентна прибутковість </a:t>
            </a:r>
            <a:r>
              <a:rPr lang="uk-UA" dirty="0" smtClean="0">
                <a:solidFill>
                  <a:prstClr val="black"/>
                </a:solidFill>
              </a:rPr>
              <a:t>аеропорту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751163"/>
              </p:ext>
            </p:extLst>
          </p:nvPr>
        </p:nvGraphicFramePr>
        <p:xfrm>
          <a:off x="251520" y="1268760"/>
          <a:ext cx="3240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2510559" y="1772816"/>
            <a:ext cx="465282" cy="288032"/>
          </a:xfrm>
          <a:prstGeom prst="rect">
            <a:avLst/>
          </a:prstGeom>
        </p:spPr>
        <p:txBody>
          <a:bodyPr wrap="none" rtlCol="0"/>
          <a:lstStyle>
            <a:defPPr>
              <a:defRPr lang="ru-RU"/>
            </a:defPPr>
            <a:lvl1pPr indent="0">
              <a:defRPr sz="12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>
            <a:lvl1pPr>
              <a:defRPr sz="1400" b="0">
                <a:solidFill>
                  <a:srgbClr val="2F465B"/>
                </a:solidFill>
                <a:latin typeface="+mj-lt"/>
              </a:defRPr>
            </a:lvl1pPr>
          </a:lstStyle>
          <a:p>
            <a:r>
              <a:rPr lang="uk-UA" dirty="0" smtClean="0">
                <a:solidFill>
                  <a:schemeClr val="tx2"/>
                </a:solidFill>
              </a:rPr>
              <a:t>ДП МА «Бориспіль»: від стагнації до зростання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5639</TotalTime>
  <Words>980</Words>
  <Application>Microsoft Office PowerPoint</Application>
  <PresentationFormat>Экран (4:3)</PresentationFormat>
  <Paragraphs>218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Стратегія розвитку хабу</vt:lpstr>
      <vt:lpstr>Аеропорт «Бориспіль» сьогодні</vt:lpstr>
      <vt:lpstr>2014: погіршення показників</vt:lpstr>
      <vt:lpstr>2014: наростання кризових явищ</vt:lpstr>
      <vt:lpstr>Основні завдання на 2015 рік </vt:lpstr>
      <vt:lpstr>Нова стратегія: аеропорт - хаб</vt:lpstr>
      <vt:lpstr>Виконано у 2015 році</vt:lpstr>
      <vt:lpstr>2015: зростання пасажиропотоку</vt:lpstr>
      <vt:lpstr>2015: покращення фінансового результату</vt:lpstr>
      <vt:lpstr>2015: надходження від базового перевізника</vt:lpstr>
      <vt:lpstr>2015: зменшення боргового навантаження</vt:lpstr>
      <vt:lpstr>2015: забезпечення прибутковості</vt:lpstr>
      <vt:lpstr>2015: зниження витрат на закупівлі</vt:lpstr>
      <vt:lpstr>2015: відрахування до держбюджету</vt:lpstr>
      <vt:lpstr>2016: подальша реалізація Стратегії </vt:lpstr>
      <vt:lpstr>2016-2020: подальша реалізація Стратегії </vt:lpstr>
      <vt:lpstr>В.о. Генерального директора Дихне Є.Г.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розвитку  ДП «Міжнародний аеропорт «Бориспіль»</dc:title>
  <dc:creator>Палеха Ольга Юріївна</dc:creator>
  <cp:lastModifiedBy>Звонарьов Кирил Олегович</cp:lastModifiedBy>
  <cp:revision>722</cp:revision>
  <cp:lastPrinted>2016-05-12T10:58:05Z</cp:lastPrinted>
  <dcterms:created xsi:type="dcterms:W3CDTF">2015-12-24T08:29:09Z</dcterms:created>
  <dcterms:modified xsi:type="dcterms:W3CDTF">2016-05-12T13:56:05Z</dcterms:modified>
</cp:coreProperties>
</file>